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charts/chart3.xml" ContentType="application/vnd.openxmlformats-officedocument.drawingml.chart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notesMasterIdLst>
    <p:notesMasterId r:id="rId18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notesMaster" Target="notesMasters/notesMaster1.xml"/><Relationship Id="rId19" Type="http://schemas.openxmlformats.org/officeDocument/2006/relationships/presProps" Target="presProps.xml"/><Relationship Id="rId20" Type="http://schemas.openxmlformats.org/officeDocument/2006/relationships/viewProps" Target="viewProps.xml"/><Relationship Id="rId21" Type="http://schemas.openxmlformats.org/officeDocument/2006/relationships/theme" Target="theme/theme1.xml"/><Relationship Id="rId22" Type="http://schemas.openxmlformats.org/officeDocument/2006/relationships/tableStyles" Target="tableStyles.xml"/></Relationships>
</file>

<file path=ppt/charts/_rels/chart3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0"/>
  <c:chart>
    <c:title>
      <c:tx>
        <c:rich>
          <a:bodyPr/>
          <a:lstStyle/>
          <a:p>
            <a:pPr>
              <a:defRPr sz="1100" b="0" i="0" u="none" strike="noStrike">
                <a:solidFill>
                  <a:srgbClr val="5DCAA5"/>
                </a:solidFill>
                <a:latin typeface="Calibri"/>
              </a:defRPr>
            </a:pPr>
            <a:r>
              <a:rPr sz="1100" b="0" i="0" u="none" strike="noStrike">
                <a:solidFill>
                  <a:srgbClr val="5DCAA5"/>
                </a:solidFill>
                <a:latin typeface="Calibri"/>
              </a:rPr>
              <a:t>Месячный доход ($)</a:t>
            </a:r>
          </a:p>
        </c:rich>
      </c:tx>
      <c:layout/>
      <c:overlay val="0"/>
    </c:title>
    <c:autoTitleDeleted val="0"/>
    <c:plotArea>
      <c:layout/>
      <c:lineChart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Месячный доход ($)</c:v>
                </c:pt>
              </c:strCache>
            </c:strRef>
          </c:tx>
          <c:spPr>
            <a:solidFill>
              <a:srgbClr val="5DCAA5"/>
            </a:solidFill>
            <a:ln w="31750" cap="flat">
              <a:solidFill>
                <a:srgbClr val="5DCAA5"/>
              </a:solidFill>
              <a:prstDash val="solid"/>
              <a:round/>
            </a:ln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</c:dLbls>
          <c:marker>
            <c:symbol val="circle"/>
            <c:size val="6"/>
            <c:spPr>
              <a:solidFill>
                <a:srgbClr val="5DCAA5"/>
              </a:solidFill>
              <a:ln w="9525" cap="flat">
                <a:solidFill>
                  <a:srgbClr val="1D9E75"/>
                </a:solidFill>
                <a:prstDash val="solid"/>
                <a:round/>
              </a:ln>
              <a:effectLst/>
            </c:spPr>
          </c:marker>
          <c:cat>
            <c:multiLvlStrRef>
              <c:f>Sheet1!$A$2:$A$13</c:f>
              <c:multiLvlStrCache>
                <c:ptCount val="12"/>
                <c:lvl>
                  <c:pt idx="0">
                    <c:v>М1</c:v>
                  </c:pt>
                  <c:pt idx="1">
                    <c:v>М2</c:v>
                  </c:pt>
                  <c:pt idx="2">
                    <c:v>М3</c:v>
                  </c:pt>
                  <c:pt idx="3">
                    <c:v>М4</c:v>
                  </c:pt>
                  <c:pt idx="4">
                    <c:v>М5</c:v>
                  </c:pt>
                  <c:pt idx="5">
                    <c:v>М6</c:v>
                  </c:pt>
                  <c:pt idx="6">
                    <c:v>М7</c:v>
                  </c:pt>
                  <c:pt idx="7">
                    <c:v>М8</c:v>
                  </c:pt>
                  <c:pt idx="8">
                    <c:v>М9</c:v>
                  </c:pt>
                  <c:pt idx="9">
                    <c:v>М10</c:v>
                  </c:pt>
                  <c:pt idx="10">
                    <c:v>М11</c:v>
                  </c:pt>
                  <c:pt idx="11">
                    <c:v>М12</c:v>
                  </c:pt>
                </c:lvl>
              </c:multiLvlStrCache>
            </c:multiLvlStrRef>
          </c:cat>
          <c:val>
            <c:numRef>
              <c:f>Sheet1!$B$2:$B$13</c:f>
              <c:numCache>
                <c:formatCode>General</c:formatCode>
                <c:ptCount val="12"/>
                <c:pt idx="0">
                  <c:v>50</c:v>
                </c:pt>
                <c:pt idx="1">
                  <c:v>110</c:v>
                </c:pt>
                <c:pt idx="2">
                  <c:v>350</c:v>
                </c:pt>
                <c:pt idx="3">
                  <c:v>700</c:v>
                </c:pt>
                <c:pt idx="4">
                  <c:v>1200</c:v>
                </c:pt>
                <c:pt idx="5">
                  <c:v>2200</c:v>
                </c:pt>
                <c:pt idx="6">
                  <c:v>3300</c:v>
                </c:pt>
                <c:pt idx="7">
                  <c:v>4200</c:v>
                </c:pt>
                <c:pt idx="8">
                  <c:v>5200</c:v>
                </c:pt>
                <c:pt idx="9">
                  <c:v>6500</c:v>
                </c:pt>
                <c:pt idx="10">
                  <c:v>8000</c:v>
                </c:pt>
                <c:pt idx="11">
                  <c:v>9800</c:v>
                </c:pt>
              </c:numCache>
            </c:numRef>
          </c:val>
          <c:smooth val="1"/>
        </c:ser>
        <c:dLbls>
          <c:numFmt formatCode="#,##0" sourceLinked="0"/>
          <c:txPr>
            <a:bodyPr/>
            <a:lstStyle/>
            <a:p>
              <a:pPr>
                <a:defRPr b="0" i="0" strike="noStrike" sz="1200" u="none">
                  <a:solidFill>
                    <a:srgbClr val="000000"/>
                  </a:solidFill>
                  <a:latin typeface="Arial"/>
                </a:defRPr>
              </a:pPr>
            </a:p>
          </c:txPr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marker val="1"/>
        <c:axId val="2094734554"/>
        <c:axId val="2094734552"/>
        <c:axId val="2094734556"/>
      </c:line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800" b="0" i="0" u="none" strike="noStrike">
                <a:solidFill>
                  <a:srgbClr val="8FA89B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</c:scaling>
        <c:delete val="0"/>
        <c:axPos val="l"/>
        <c:majorGridlines>
          <c:spPr>
            <a:ln w="6350" cap="flat">
              <a:solidFill>
                <a:srgbClr val="162C22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800" b="0" i="0" u="none" strike="noStrike">
                <a:solidFill>
                  <a:srgbClr val="8FA89B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solidFill>
          <a:srgbClr val="0F2119"/>
        </a:solidFill>
        <a:ln>
          <a:noFill/>
        </a:ln>
        <a:effectLst/>
      </c:spPr>
    </c:plotArea>
    <c:plotVisOnly val="1"/>
    <c:dispBlanksAs val="span"/>
  </c:chart>
  <c:spPr>
    <a:solidFill>
      <a:srgbClr val="0F2119"/>
    </a:solidFill>
    <a:ln>
      <a:noFill/>
    </a:ln>
    <a:effectLst/>
  </c:sp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chart" Target="/ppt/charts/chart3.xm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A181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956048"/>
            <a:ext cx="9144000" cy="182880"/>
          </a:xfrm>
          <a:prstGeom prst="rect">
            <a:avLst/>
          </a:prstGeom>
          <a:solidFill>
            <a:srgbClr val="1D9E75"/>
          </a:solidFill>
          <a:ln w="12700">
            <a:solidFill>
              <a:srgbClr val="1D9E75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457200" y="411480"/>
            <a:ext cx="164592" cy="36576"/>
          </a:xfrm>
          <a:prstGeom prst="rect">
            <a:avLst/>
          </a:prstGeom>
          <a:solidFill>
            <a:srgbClr val="1D9E75"/>
          </a:solidFill>
          <a:ln w="12700">
            <a:solidFill>
              <a:srgbClr val="1D9E75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685800" y="310896"/>
            <a:ext cx="5486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300" kern="0" dirty="0">
                <a:solidFill>
                  <a:srgbClr val="1D9E7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ПИТЧ-ДЕК ДЛЯ ИНВЕСТОРОВ • 2026</a:t>
            </a:r>
            <a:endParaRPr lang="en-US" sz="1000" dirty="0"/>
          </a:p>
        </p:txBody>
      </p:sp>
      <p:sp>
        <p:nvSpPr>
          <p:cNvPr id="5" name="Shape 3"/>
          <p:cNvSpPr/>
          <p:nvPr/>
        </p:nvSpPr>
        <p:spPr>
          <a:xfrm>
            <a:off x="7626096" y="585216"/>
            <a:ext cx="109728" cy="109728"/>
          </a:xfrm>
          <a:prstGeom prst="ellipse">
            <a:avLst/>
          </a:prstGeom>
          <a:solidFill>
            <a:srgbClr val="5DCAA5"/>
          </a:solidFill>
          <a:ln w="12700">
            <a:solidFill>
              <a:srgbClr val="5DCAA5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8193024" y="969264"/>
            <a:ext cx="73152" cy="73152"/>
          </a:xfrm>
          <a:prstGeom prst="ellipse">
            <a:avLst/>
          </a:prstGeom>
          <a:solidFill>
            <a:srgbClr val="1D9E75"/>
          </a:solidFill>
          <a:ln w="12700">
            <a:solidFill>
              <a:srgbClr val="1D9E75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7909560" y="1325880"/>
            <a:ext cx="91440" cy="91440"/>
          </a:xfrm>
          <a:prstGeom prst="ellipse">
            <a:avLst/>
          </a:prstGeom>
          <a:solidFill>
            <a:srgbClr val="5DCAA5"/>
          </a:solidFill>
          <a:ln w="12700">
            <a:solidFill>
              <a:srgbClr val="5DCAA5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786384" y="1296619"/>
            <a:ext cx="164592" cy="164592"/>
          </a:xfrm>
          <a:prstGeom prst="ellipse">
            <a:avLst/>
          </a:prstGeom>
          <a:solidFill>
            <a:srgbClr val="1D9E75"/>
          </a:solidFill>
          <a:ln w="12700">
            <a:solidFill>
              <a:srgbClr val="1D9E75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827532" y="1337767"/>
            <a:ext cx="82296" cy="82296"/>
          </a:xfrm>
          <a:prstGeom prst="ellipse">
            <a:avLst/>
          </a:prstGeom>
          <a:solidFill>
            <a:srgbClr val="0A1812"/>
          </a:solidFill>
          <a:ln w="12700">
            <a:solidFill>
              <a:srgbClr val="0A1812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843991" y="1444752"/>
            <a:ext cx="49378" cy="115214"/>
          </a:xfrm>
          <a:prstGeom prst="rect">
            <a:avLst/>
          </a:prstGeom>
          <a:solidFill>
            <a:srgbClr val="1D9E75"/>
          </a:solidFill>
          <a:ln w="12700">
            <a:solidFill>
              <a:srgbClr val="1D9E75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490118" y="1527048"/>
            <a:ext cx="757123" cy="345643"/>
          </a:xfrm>
          <a:prstGeom prst="triangle">
            <a:avLst/>
          </a:prstGeom>
          <a:solidFill>
            <a:srgbClr val="1D9E75"/>
          </a:solidFill>
          <a:ln w="12700">
            <a:solidFill>
              <a:srgbClr val="1D9E75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572414" y="1609344"/>
            <a:ext cx="592531" cy="222199"/>
          </a:xfrm>
          <a:prstGeom prst="triangle">
            <a:avLst/>
          </a:prstGeom>
          <a:solidFill>
            <a:srgbClr val="0A1812"/>
          </a:solidFill>
          <a:ln w="12700">
            <a:solidFill>
              <a:srgbClr val="0A1812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457200" y="1823314"/>
            <a:ext cx="822960" cy="65837"/>
          </a:xfrm>
          <a:prstGeom prst="rect">
            <a:avLst/>
          </a:prstGeom>
          <a:solidFill>
            <a:srgbClr val="1D9E75"/>
          </a:solidFill>
          <a:ln w="12700">
            <a:solidFill>
              <a:srgbClr val="1D9E75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407822" y="1790395"/>
            <a:ext cx="115214" cy="115214"/>
          </a:xfrm>
          <a:prstGeom prst="ellipse">
            <a:avLst/>
          </a:prstGeom>
          <a:solidFill>
            <a:srgbClr val="1D9E75"/>
          </a:solidFill>
          <a:ln w="12700">
            <a:solidFill>
              <a:srgbClr val="1D9E75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1214323" y="1790395"/>
            <a:ext cx="115214" cy="115214"/>
          </a:xfrm>
          <a:prstGeom prst="ellipse">
            <a:avLst/>
          </a:prstGeom>
          <a:solidFill>
            <a:srgbClr val="1D9E75"/>
          </a:solidFill>
          <a:ln w="12700">
            <a:solidFill>
              <a:srgbClr val="1D9E75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457200" y="2194560"/>
            <a:ext cx="822960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400" b="1" spc="-200" kern="0" dirty="0">
                <a:solidFill>
                  <a:srgbClr val="F0FAF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Garderop ai</a:t>
            </a:r>
            <a:endParaRPr lang="en-US" sz="6400" dirty="0"/>
          </a:p>
        </p:txBody>
      </p:sp>
      <p:sp>
        <p:nvSpPr>
          <p:cNvPr id="17" name="Text 15"/>
          <p:cNvSpPr/>
          <p:nvPr/>
        </p:nvSpPr>
        <p:spPr>
          <a:xfrm>
            <a:off x="457200" y="3017520"/>
            <a:ext cx="822960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5DCA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Ваш цифровой гардероб — каждый день, каждый сезон</a:t>
            </a:r>
            <a:endParaRPr lang="en-US" sz="1800" dirty="0"/>
          </a:p>
        </p:txBody>
      </p:sp>
      <p:sp>
        <p:nvSpPr>
          <p:cNvPr id="18" name="Text 16"/>
          <p:cNvSpPr/>
          <p:nvPr/>
        </p:nvSpPr>
        <p:spPr>
          <a:xfrm>
            <a:off x="457200" y="3419856"/>
            <a:ext cx="822960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C8E8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Первая в Узбекистане AI-платформа для управления гардеробом</a:t>
            </a:r>
            <a:endParaRPr lang="en-US" sz="1300" dirty="0"/>
          </a:p>
        </p:txBody>
      </p:sp>
      <p:sp>
        <p:nvSpPr>
          <p:cNvPr id="19" name="Shape 17"/>
          <p:cNvSpPr/>
          <p:nvPr/>
        </p:nvSpPr>
        <p:spPr>
          <a:xfrm>
            <a:off x="457200" y="3895344"/>
            <a:ext cx="8229600" cy="0"/>
          </a:xfrm>
          <a:prstGeom prst="line">
            <a:avLst/>
          </a:prstGeom>
          <a:noFill/>
          <a:ln w="6350">
            <a:solidFill>
              <a:srgbClr val="2A4D3A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457200" y="3986784"/>
            <a:ext cx="256032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5DCA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20,000+</a:t>
            </a:r>
            <a:endParaRPr lang="en-US" sz="2800" dirty="0"/>
          </a:p>
        </p:txBody>
      </p:sp>
      <p:sp>
        <p:nvSpPr>
          <p:cNvPr id="21" name="Text 19"/>
          <p:cNvSpPr/>
          <p:nvPr/>
        </p:nvSpPr>
        <p:spPr>
          <a:xfrm>
            <a:off x="457200" y="4407408"/>
            <a:ext cx="2560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C8E8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Целевых пользователей за год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3200400" y="3986784"/>
            <a:ext cx="256032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5DCA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 тарифа</a:t>
            </a:r>
            <a:endParaRPr lang="en-US" sz="2800" dirty="0"/>
          </a:p>
        </p:txBody>
      </p:sp>
      <p:sp>
        <p:nvSpPr>
          <p:cNvPr id="23" name="Text 21"/>
          <p:cNvSpPr/>
          <p:nvPr/>
        </p:nvSpPr>
        <p:spPr>
          <a:xfrm>
            <a:off x="3200400" y="4407408"/>
            <a:ext cx="2560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C8E8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Free · Pro · Family</a:t>
            </a:r>
            <a:endParaRPr lang="en-US" sz="1000" dirty="0"/>
          </a:p>
        </p:txBody>
      </p:sp>
      <p:sp>
        <p:nvSpPr>
          <p:cNvPr id="24" name="Text 22"/>
          <p:cNvSpPr/>
          <p:nvPr/>
        </p:nvSpPr>
        <p:spPr>
          <a:xfrm>
            <a:off x="5943600" y="3986784"/>
            <a:ext cx="256032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5DCA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12 недель</a:t>
            </a:r>
            <a:endParaRPr lang="en-US" sz="2800" dirty="0"/>
          </a:p>
        </p:txBody>
      </p:sp>
      <p:sp>
        <p:nvSpPr>
          <p:cNvPr id="25" name="Text 23"/>
          <p:cNvSpPr/>
          <p:nvPr/>
        </p:nvSpPr>
        <p:spPr>
          <a:xfrm>
            <a:off x="5943600" y="4407408"/>
            <a:ext cx="2560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C8E8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Срок первой версии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A181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57200" y="411480"/>
            <a:ext cx="164592" cy="36576"/>
          </a:xfrm>
          <a:prstGeom prst="rect">
            <a:avLst/>
          </a:prstGeom>
          <a:solidFill>
            <a:srgbClr val="1D9E75"/>
          </a:solidFill>
          <a:ln w="12700">
            <a:solidFill>
              <a:srgbClr val="1D9E75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685800" y="310896"/>
            <a:ext cx="3657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1D9E7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09  ТАРИФЫ И ЦЕНЫ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457200" y="658368"/>
            <a:ext cx="822960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spc="-100" kern="0" dirty="0">
                <a:solidFill>
                  <a:srgbClr val="F0FAF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Подходящий тариф для каждого</a:t>
            </a:r>
            <a:endParaRPr lang="en-US" sz="3000" dirty="0"/>
          </a:p>
        </p:txBody>
      </p:sp>
      <p:sp>
        <p:nvSpPr>
          <p:cNvPr id="5" name="Shape 3"/>
          <p:cNvSpPr/>
          <p:nvPr/>
        </p:nvSpPr>
        <p:spPr>
          <a:xfrm>
            <a:off x="457200" y="1664208"/>
            <a:ext cx="2645664" cy="2743200"/>
          </a:xfrm>
          <a:prstGeom prst="rect">
            <a:avLst/>
          </a:prstGeom>
          <a:solidFill>
            <a:srgbClr val="0F2119"/>
          </a:solidFill>
          <a:ln w="9525">
            <a:solidFill>
              <a:srgbClr val="2A4D3A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457200" y="1664208"/>
            <a:ext cx="2645664" cy="27432"/>
          </a:xfrm>
          <a:prstGeom prst="rect">
            <a:avLst/>
          </a:prstGeom>
          <a:solidFill>
            <a:srgbClr val="5A7068"/>
          </a:solidFill>
          <a:ln w="12700">
            <a:solidFill>
              <a:srgbClr val="5A7068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621792" y="1810512"/>
            <a:ext cx="23164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0FAF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Free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621792" y="2084832"/>
            <a:ext cx="231648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spc="100" kern="0" dirty="0">
                <a:solidFill>
                  <a:srgbClr val="5DCA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Попробовать</a:t>
            </a:r>
            <a:endParaRPr lang="en-US" sz="850" dirty="0"/>
          </a:p>
        </p:txBody>
      </p:sp>
      <p:sp>
        <p:nvSpPr>
          <p:cNvPr id="9" name="Text 7"/>
          <p:cNvSpPr/>
          <p:nvPr/>
        </p:nvSpPr>
        <p:spPr>
          <a:xfrm>
            <a:off x="621792" y="2267712"/>
            <a:ext cx="23164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F0FAF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Бесплатно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21792" y="2852928"/>
            <a:ext cx="2316480" cy="0"/>
          </a:xfrm>
          <a:prstGeom prst="line">
            <a:avLst/>
          </a:prstGeom>
          <a:noFill/>
          <a:ln w="9525">
            <a:solidFill>
              <a:srgbClr val="2A4D3A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1792" y="2907792"/>
            <a:ext cx="2316480" cy="104241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buSzPct val="100000"/>
              <a:buChar char="✓"/>
            </a:pPr>
            <a:r>
              <a:rPr lang="en-US" sz="850" dirty="0">
                <a:solidFill>
                  <a:srgbClr val="C8E8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До 30 вещей</a:t>
            </a:r>
            <a:endParaRPr lang="en-US" sz="850" dirty="0"/>
          </a:p>
          <a:p>
            <a:pPr marL="342900" indent="-342900">
              <a:buSzPct val="100000"/>
              <a:buChar char="✓"/>
            </a:pPr>
            <a:r>
              <a:rPr lang="en-US" sz="850" dirty="0">
                <a:solidFill>
                  <a:srgbClr val="C8E8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Основные разделы</a:t>
            </a:r>
            <a:endParaRPr lang="en-US" sz="850" dirty="0"/>
          </a:p>
          <a:p>
            <a:pPr marL="342900" indent="-342900">
              <a:buSzPct val="100000"/>
              <a:buChar char="✓"/>
            </a:pPr>
            <a:r>
              <a:rPr lang="en-US" sz="850" dirty="0">
                <a:solidFill>
                  <a:srgbClr val="C8E8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— 2 рекомендации/день</a:t>
            </a:r>
            <a:endParaRPr lang="en-US" sz="850" dirty="0"/>
          </a:p>
          <a:p>
            <a:pPr marL="342900" indent="-342900">
              <a:buSzPct val="100000"/>
              <a:buChar char="✓"/>
            </a:pPr>
            <a:r>
              <a:rPr lang="en-US" sz="850" dirty="0">
                <a:solidFill>
                  <a:srgbClr val="C8E8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 член семьи</a:t>
            </a:r>
            <a:endParaRPr lang="en-US" sz="850" dirty="0"/>
          </a:p>
          <a:p>
            <a:pPr marL="342900" indent="-342900">
              <a:buSzPct val="100000"/>
              <a:buChar char="✓"/>
            </a:pPr>
            <a:r>
              <a:rPr lang="en-US" sz="850" dirty="0">
                <a:solidFill>
                  <a:srgbClr val="C8E8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Список одежды на день</a:t>
            </a:r>
            <a:endParaRPr lang="en-US" sz="850" dirty="0"/>
          </a:p>
        </p:txBody>
      </p:sp>
      <p:sp>
        <p:nvSpPr>
          <p:cNvPr id="12" name="Shape 10"/>
          <p:cNvSpPr/>
          <p:nvPr/>
        </p:nvSpPr>
        <p:spPr>
          <a:xfrm>
            <a:off x="621792" y="4023360"/>
            <a:ext cx="2316480" cy="274320"/>
          </a:xfrm>
          <a:prstGeom prst="roundRect">
            <a:avLst>
              <a:gd name="adj" fmla="val 13333"/>
            </a:avLst>
          </a:prstGeom>
          <a:solidFill>
            <a:srgbClr val="0A1812"/>
          </a:solidFill>
          <a:ln w="12700">
            <a:solidFill>
              <a:srgbClr val="1D9E75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621792" y="4023360"/>
            <a:ext cx="23164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5DCA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Начать бесплатно</a:t>
            </a:r>
            <a:endParaRPr lang="en-US" sz="950" dirty="0"/>
          </a:p>
        </p:txBody>
      </p:sp>
      <p:sp>
        <p:nvSpPr>
          <p:cNvPr id="14" name="Shape 12"/>
          <p:cNvSpPr/>
          <p:nvPr/>
        </p:nvSpPr>
        <p:spPr>
          <a:xfrm>
            <a:off x="3249168" y="1618488"/>
            <a:ext cx="2645664" cy="2834640"/>
          </a:xfrm>
          <a:prstGeom prst="rect">
            <a:avLst/>
          </a:prstGeom>
          <a:solidFill>
            <a:srgbClr val="162C22"/>
          </a:solidFill>
          <a:ln w="19050">
            <a:solidFill>
              <a:srgbClr val="1D9E75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3249168" y="1618488"/>
            <a:ext cx="2645664" cy="73152"/>
          </a:xfrm>
          <a:prstGeom prst="rect">
            <a:avLst/>
          </a:prstGeom>
          <a:solidFill>
            <a:srgbClr val="1D9E75"/>
          </a:solidFill>
          <a:ln w="12700">
            <a:solidFill>
              <a:srgbClr val="1D9E75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4069080" y="1499616"/>
            <a:ext cx="1005840" cy="182880"/>
          </a:xfrm>
          <a:prstGeom prst="rect">
            <a:avLst/>
          </a:prstGeom>
          <a:solidFill>
            <a:srgbClr val="F0C975"/>
          </a:solidFill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spc="200" kern="0" dirty="0">
                <a:solidFill>
                  <a:srgbClr val="0A181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POPULAR</a:t>
            </a:r>
            <a:endParaRPr lang="en-US" sz="800" dirty="0"/>
          </a:p>
        </p:txBody>
      </p:sp>
      <p:sp>
        <p:nvSpPr>
          <p:cNvPr id="17" name="Text 15"/>
          <p:cNvSpPr/>
          <p:nvPr/>
        </p:nvSpPr>
        <p:spPr>
          <a:xfrm>
            <a:off x="3413760" y="1764792"/>
            <a:ext cx="23164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0FAF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</a:t>
            </a:r>
            <a:endParaRPr lang="en-US" sz="1600" dirty="0"/>
          </a:p>
        </p:txBody>
      </p:sp>
      <p:sp>
        <p:nvSpPr>
          <p:cNvPr id="18" name="Text 16"/>
          <p:cNvSpPr/>
          <p:nvPr/>
        </p:nvSpPr>
        <p:spPr>
          <a:xfrm>
            <a:off x="3413760" y="2039112"/>
            <a:ext cx="231648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spc="100" kern="0" dirty="0">
                <a:solidFill>
                  <a:srgbClr val="5DCA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Самый популярный</a:t>
            </a:r>
            <a:endParaRPr lang="en-US" sz="850" dirty="0"/>
          </a:p>
        </p:txBody>
      </p:sp>
      <p:sp>
        <p:nvSpPr>
          <p:cNvPr id="19" name="Text 17"/>
          <p:cNvSpPr/>
          <p:nvPr/>
        </p:nvSpPr>
        <p:spPr>
          <a:xfrm>
            <a:off x="3413760" y="2221992"/>
            <a:ext cx="23164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F0FAF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29,900</a:t>
            </a:r>
            <a:endParaRPr lang="en-US" sz="2400" dirty="0"/>
          </a:p>
        </p:txBody>
      </p:sp>
      <p:sp>
        <p:nvSpPr>
          <p:cNvPr id="20" name="Text 18"/>
          <p:cNvSpPr/>
          <p:nvPr/>
        </p:nvSpPr>
        <p:spPr>
          <a:xfrm>
            <a:off x="3413760" y="2587752"/>
            <a:ext cx="231648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8FA89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сум/мес</a:t>
            </a:r>
            <a:endParaRPr lang="en-US" sz="850" dirty="0"/>
          </a:p>
        </p:txBody>
      </p:sp>
      <p:sp>
        <p:nvSpPr>
          <p:cNvPr id="21" name="Shape 19"/>
          <p:cNvSpPr/>
          <p:nvPr/>
        </p:nvSpPr>
        <p:spPr>
          <a:xfrm>
            <a:off x="3413760" y="2807208"/>
            <a:ext cx="2316480" cy="0"/>
          </a:xfrm>
          <a:prstGeom prst="line">
            <a:avLst/>
          </a:prstGeom>
          <a:noFill/>
          <a:ln w="9525">
            <a:solidFill>
              <a:srgbClr val="2A4D3A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3413760" y="2862072"/>
            <a:ext cx="2316480" cy="113385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buSzPct val="100000"/>
              <a:buChar char="✓"/>
            </a:pPr>
            <a:r>
              <a:rPr lang="en-US" sz="850" dirty="0">
                <a:solidFill>
                  <a:srgbClr val="C8E8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Без лимита вещей</a:t>
            </a:r>
            <a:endParaRPr lang="en-US" sz="850" dirty="0"/>
          </a:p>
          <a:p>
            <a:pPr marL="342900" indent="-342900">
              <a:buSzPct val="100000"/>
              <a:buChar char="✓"/>
            </a:pPr>
            <a:r>
              <a:rPr lang="en-US" sz="850" dirty="0">
                <a:solidFill>
                  <a:srgbClr val="C8E8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Все разделы</a:t>
            </a:r>
            <a:endParaRPr lang="en-US" sz="850" dirty="0"/>
          </a:p>
          <a:p>
            <a:pPr marL="342900" indent="-342900">
              <a:buSzPct val="100000"/>
              <a:buChar char="✓"/>
            </a:pPr>
            <a:r>
              <a:rPr lang="en-US" sz="850" dirty="0">
                <a:solidFill>
                  <a:srgbClr val="C8E8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Без лимита AI-рекомендаций</a:t>
            </a:r>
            <a:endParaRPr lang="en-US" sz="850" dirty="0"/>
          </a:p>
          <a:p>
            <a:pPr marL="342900" indent="-342900">
              <a:buSzPct val="100000"/>
              <a:buChar char="✓"/>
            </a:pPr>
            <a:r>
              <a:rPr lang="en-US" sz="850" dirty="0">
                <a:solidFill>
                  <a:srgbClr val="C8E8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 членов семьи</a:t>
            </a:r>
            <a:endParaRPr lang="en-US" sz="850" dirty="0"/>
          </a:p>
          <a:p>
            <a:pPr marL="342900" indent="-342900">
              <a:buSzPct val="100000"/>
              <a:buChar char="✓"/>
            </a:pPr>
            <a:r>
              <a:rPr lang="en-US" sz="850" dirty="0">
                <a:solidFill>
                  <a:srgbClr val="C8E8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Планирование на 7 дней</a:t>
            </a:r>
            <a:endParaRPr lang="en-US" sz="850" dirty="0"/>
          </a:p>
          <a:p>
            <a:pPr marL="342900" indent="-342900">
              <a:buSzPct val="100000"/>
              <a:buChar char="✓"/>
            </a:pPr>
            <a:r>
              <a:rPr lang="en-US" sz="850" dirty="0">
                <a:solidFill>
                  <a:srgbClr val="C8E8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Аналитика и статистика</a:t>
            </a:r>
            <a:endParaRPr lang="en-US" sz="850" dirty="0"/>
          </a:p>
          <a:p>
            <a:pPr marL="342900" indent="-342900">
              <a:buSzPct val="100000"/>
              <a:buChar char="✓"/>
            </a:pPr>
            <a:r>
              <a:rPr lang="en-US" sz="850" dirty="0">
                <a:solidFill>
                  <a:srgbClr val="C8E8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Утренние напоминания</a:t>
            </a:r>
            <a:endParaRPr lang="en-US" sz="850" dirty="0"/>
          </a:p>
          <a:p>
            <a:pPr marL="342900" indent="-342900">
              <a:buSzPct val="100000"/>
              <a:buChar char="✓"/>
            </a:pPr>
            <a:r>
              <a:rPr lang="en-US" sz="850" dirty="0">
                <a:solidFill>
                  <a:srgbClr val="C8E8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AI-анализ по фото</a:t>
            </a:r>
            <a:endParaRPr lang="en-US" sz="850" dirty="0"/>
          </a:p>
        </p:txBody>
      </p:sp>
      <p:sp>
        <p:nvSpPr>
          <p:cNvPr id="23" name="Shape 21"/>
          <p:cNvSpPr/>
          <p:nvPr/>
        </p:nvSpPr>
        <p:spPr>
          <a:xfrm>
            <a:off x="3413760" y="4069080"/>
            <a:ext cx="2316480" cy="274320"/>
          </a:xfrm>
          <a:prstGeom prst="roundRect">
            <a:avLst>
              <a:gd name="adj" fmla="val 13333"/>
            </a:avLst>
          </a:prstGeom>
          <a:solidFill>
            <a:srgbClr val="1D9E75"/>
          </a:solidFill>
          <a:ln w="12700">
            <a:solidFill>
              <a:srgbClr val="1D9E75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3413760" y="4069080"/>
            <a:ext cx="23164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0A181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Подключить Pro</a:t>
            </a:r>
            <a:endParaRPr lang="en-US" sz="950" dirty="0"/>
          </a:p>
        </p:txBody>
      </p:sp>
      <p:sp>
        <p:nvSpPr>
          <p:cNvPr id="25" name="Shape 23"/>
          <p:cNvSpPr/>
          <p:nvPr/>
        </p:nvSpPr>
        <p:spPr>
          <a:xfrm>
            <a:off x="6041136" y="1664208"/>
            <a:ext cx="2645664" cy="2743200"/>
          </a:xfrm>
          <a:prstGeom prst="rect">
            <a:avLst/>
          </a:prstGeom>
          <a:solidFill>
            <a:srgbClr val="0F2119"/>
          </a:solidFill>
          <a:ln w="9525">
            <a:solidFill>
              <a:srgbClr val="2A4D3A"/>
            </a:solidFill>
            <a:prstDash val="solid"/>
          </a:ln>
        </p:spPr>
      </p:sp>
      <p:sp>
        <p:nvSpPr>
          <p:cNvPr id="26" name="Shape 24"/>
          <p:cNvSpPr/>
          <p:nvPr/>
        </p:nvSpPr>
        <p:spPr>
          <a:xfrm>
            <a:off x="6041136" y="1664208"/>
            <a:ext cx="2645664" cy="27432"/>
          </a:xfrm>
          <a:prstGeom prst="rect">
            <a:avLst/>
          </a:prstGeom>
          <a:solidFill>
            <a:srgbClr val="5A7068"/>
          </a:solidFill>
          <a:ln w="12700">
            <a:solidFill>
              <a:srgbClr val="5A7068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6205728" y="1810512"/>
            <a:ext cx="23164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0FAF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Family</a:t>
            </a:r>
            <a:endParaRPr lang="en-US" sz="1600" dirty="0"/>
          </a:p>
        </p:txBody>
      </p:sp>
      <p:sp>
        <p:nvSpPr>
          <p:cNvPr id="28" name="Text 26"/>
          <p:cNvSpPr/>
          <p:nvPr/>
        </p:nvSpPr>
        <p:spPr>
          <a:xfrm>
            <a:off x="6205728" y="2084832"/>
            <a:ext cx="231648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spc="100" kern="0" dirty="0">
                <a:solidFill>
                  <a:srgbClr val="5DCA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Вся семья</a:t>
            </a:r>
            <a:endParaRPr lang="en-US" sz="850" dirty="0"/>
          </a:p>
        </p:txBody>
      </p:sp>
      <p:sp>
        <p:nvSpPr>
          <p:cNvPr id="29" name="Text 27"/>
          <p:cNvSpPr/>
          <p:nvPr/>
        </p:nvSpPr>
        <p:spPr>
          <a:xfrm>
            <a:off x="6205728" y="2267712"/>
            <a:ext cx="23164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F0FAF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49,900</a:t>
            </a:r>
            <a:endParaRPr lang="en-US" sz="2400" dirty="0"/>
          </a:p>
        </p:txBody>
      </p:sp>
      <p:sp>
        <p:nvSpPr>
          <p:cNvPr id="30" name="Text 28"/>
          <p:cNvSpPr/>
          <p:nvPr/>
        </p:nvSpPr>
        <p:spPr>
          <a:xfrm>
            <a:off x="6205728" y="2633472"/>
            <a:ext cx="231648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8FA89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сум/мес</a:t>
            </a:r>
            <a:endParaRPr lang="en-US" sz="850" dirty="0"/>
          </a:p>
        </p:txBody>
      </p:sp>
      <p:sp>
        <p:nvSpPr>
          <p:cNvPr id="31" name="Shape 29"/>
          <p:cNvSpPr/>
          <p:nvPr/>
        </p:nvSpPr>
        <p:spPr>
          <a:xfrm>
            <a:off x="6205728" y="2852928"/>
            <a:ext cx="2316480" cy="0"/>
          </a:xfrm>
          <a:prstGeom prst="line">
            <a:avLst/>
          </a:prstGeom>
          <a:noFill/>
          <a:ln w="9525">
            <a:solidFill>
              <a:srgbClr val="2A4D3A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6205728" y="2907792"/>
            <a:ext cx="2316480" cy="104241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buSzPct val="100000"/>
              <a:buChar char="✓"/>
            </a:pPr>
            <a:r>
              <a:rPr lang="en-US" sz="850" dirty="0">
                <a:solidFill>
                  <a:srgbClr val="C8E8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Всё из Pro</a:t>
            </a:r>
            <a:endParaRPr lang="en-US" sz="850" dirty="0"/>
          </a:p>
          <a:p>
            <a:pPr marL="342900" indent="-342900">
              <a:buSzPct val="100000"/>
              <a:buChar char="✓"/>
            </a:pPr>
            <a:r>
              <a:rPr lang="en-US" sz="850" dirty="0">
                <a:solidFill>
                  <a:srgbClr val="C8E8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Без лимита членов семьи</a:t>
            </a:r>
            <a:endParaRPr lang="en-US" sz="850" dirty="0"/>
          </a:p>
          <a:p>
            <a:pPr marL="342900" indent="-342900">
              <a:buSzPct val="100000"/>
              <a:buChar char="✓"/>
            </a:pPr>
            <a:r>
              <a:rPr lang="en-US" sz="850" dirty="0">
                <a:solidFill>
                  <a:srgbClr val="C8E8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Семейная AI-рекомендация</a:t>
            </a:r>
            <a:endParaRPr lang="en-US" sz="850" dirty="0"/>
          </a:p>
          <a:p>
            <a:pPr marL="342900" indent="-342900">
              <a:buSzPct val="100000"/>
              <a:buChar char="✓"/>
            </a:pPr>
            <a:r>
              <a:rPr lang="en-US" sz="850" dirty="0">
                <a:solidFill>
                  <a:srgbClr val="C8E8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Семейный план образов</a:t>
            </a:r>
            <a:endParaRPr lang="en-US" sz="850" dirty="0"/>
          </a:p>
          <a:p>
            <a:pPr marL="342900" indent="-342900">
              <a:buSzPct val="100000"/>
              <a:buChar char="✓"/>
            </a:pPr>
            <a:r>
              <a:rPr lang="en-US" sz="850" dirty="0">
                <a:solidFill>
                  <a:srgbClr val="C8E8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Детский режим</a:t>
            </a:r>
            <a:endParaRPr lang="en-US" sz="850" dirty="0"/>
          </a:p>
          <a:p>
            <a:pPr marL="342900" indent="-342900">
              <a:buSzPct val="100000"/>
              <a:buChar char="✓"/>
            </a:pPr>
            <a:r>
              <a:rPr lang="en-US" sz="850" dirty="0">
                <a:solidFill>
                  <a:srgbClr val="C8E8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Совместное управление</a:t>
            </a:r>
            <a:endParaRPr lang="en-US" sz="850" dirty="0"/>
          </a:p>
          <a:p>
            <a:pPr marL="342900" indent="-342900">
              <a:buSzPct val="100000"/>
              <a:buChar char="✓"/>
            </a:pPr>
            <a:r>
              <a:rPr lang="en-US" sz="850" dirty="0">
                <a:solidFill>
                  <a:srgbClr val="C8E8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Шеринг образов</a:t>
            </a:r>
            <a:endParaRPr lang="en-US" sz="850" dirty="0"/>
          </a:p>
          <a:p>
            <a:pPr marL="342900" indent="-342900">
              <a:buSzPct val="100000"/>
              <a:buChar char="✓"/>
            </a:pPr>
            <a:r>
              <a:rPr lang="en-US" sz="850" dirty="0">
                <a:solidFill>
                  <a:srgbClr val="C8E8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Приоритетная поддержка</a:t>
            </a:r>
            <a:endParaRPr lang="en-US" sz="850" dirty="0"/>
          </a:p>
        </p:txBody>
      </p:sp>
      <p:sp>
        <p:nvSpPr>
          <p:cNvPr id="33" name="Shape 31"/>
          <p:cNvSpPr/>
          <p:nvPr/>
        </p:nvSpPr>
        <p:spPr>
          <a:xfrm>
            <a:off x="6205728" y="4023360"/>
            <a:ext cx="2316480" cy="274320"/>
          </a:xfrm>
          <a:prstGeom prst="roundRect">
            <a:avLst>
              <a:gd name="adj" fmla="val 13333"/>
            </a:avLst>
          </a:prstGeom>
          <a:solidFill>
            <a:srgbClr val="0A1812"/>
          </a:solidFill>
          <a:ln w="12700">
            <a:solidFill>
              <a:srgbClr val="1D9E75"/>
            </a:solidFill>
            <a:prstDash val="solid"/>
          </a:ln>
        </p:spPr>
      </p:sp>
      <p:sp>
        <p:nvSpPr>
          <p:cNvPr id="34" name="Text 32"/>
          <p:cNvSpPr/>
          <p:nvPr/>
        </p:nvSpPr>
        <p:spPr>
          <a:xfrm>
            <a:off x="6205728" y="4023360"/>
            <a:ext cx="23164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5DCA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Подключить Family</a:t>
            </a:r>
            <a:endParaRPr lang="en-US" sz="950" dirty="0"/>
          </a:p>
        </p:txBody>
      </p:sp>
      <p:sp>
        <p:nvSpPr>
          <p:cNvPr id="35" name="Text 33"/>
          <p:cNvSpPr/>
          <p:nvPr/>
        </p:nvSpPr>
        <p:spPr>
          <a:xfrm>
            <a:off x="457200" y="4626864"/>
            <a:ext cx="76809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50" i="1" dirty="0">
                <a:solidFill>
                  <a:srgbClr val="8FA89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Годовая оплата: Pro — 269,000 сум (2 мес. бесплатно) | Family — 449,000 сум (2 мес. бесплатно)</a:t>
            </a:r>
            <a:endParaRPr lang="en-US" sz="850" dirty="0"/>
          </a:p>
        </p:txBody>
      </p:sp>
      <p:sp>
        <p:nvSpPr>
          <p:cNvPr id="36" name="Shape 34"/>
          <p:cNvSpPr/>
          <p:nvPr/>
        </p:nvSpPr>
        <p:spPr>
          <a:xfrm>
            <a:off x="457200" y="4937760"/>
            <a:ext cx="146304" cy="146304"/>
          </a:xfrm>
          <a:prstGeom prst="rect">
            <a:avLst/>
          </a:prstGeom>
          <a:solidFill>
            <a:srgbClr val="1D9E75"/>
          </a:solidFill>
          <a:ln w="12700">
            <a:solidFill>
              <a:srgbClr val="1D9E75"/>
            </a:solidFill>
            <a:prstDash val="solid"/>
          </a:ln>
        </p:spPr>
      </p:sp>
      <p:sp>
        <p:nvSpPr>
          <p:cNvPr id="37" name="Text 35"/>
          <p:cNvSpPr/>
          <p:nvPr/>
        </p:nvSpPr>
        <p:spPr>
          <a:xfrm>
            <a:off x="658368" y="4864608"/>
            <a:ext cx="27432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C8E8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Garderop ai</a:t>
            </a:r>
            <a:endParaRPr lang="en-US" sz="1000" dirty="0"/>
          </a:p>
        </p:txBody>
      </p:sp>
      <p:sp>
        <p:nvSpPr>
          <p:cNvPr id="38" name="Text 36"/>
          <p:cNvSpPr/>
          <p:nvPr/>
        </p:nvSpPr>
        <p:spPr>
          <a:xfrm>
            <a:off x="8229600" y="4864608"/>
            <a:ext cx="6400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5A70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09 / 15</a:t>
            </a:r>
            <a:endParaRPr lang="en-US" sz="9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0A181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57200" y="411480"/>
            <a:ext cx="164592" cy="36576"/>
          </a:xfrm>
          <a:prstGeom prst="rect">
            <a:avLst/>
          </a:prstGeom>
          <a:solidFill>
            <a:srgbClr val="1D9E75"/>
          </a:solidFill>
          <a:ln w="12700">
            <a:solidFill>
              <a:srgbClr val="1D9E75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685800" y="310896"/>
            <a:ext cx="3657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1D9E7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  ПРОГНОЗ ДОХОДА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457200" y="658368"/>
            <a:ext cx="822960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spc="-100" kern="0" dirty="0">
                <a:solidFill>
                  <a:srgbClr val="F0FAF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Где мы будем через 12 месяцев?</a:t>
            </a:r>
            <a:endParaRPr lang="en-US" sz="3000" dirty="0"/>
          </a:p>
        </p:txBody>
      </p:sp>
      <p:sp>
        <p:nvSpPr>
          <p:cNvPr id="5" name="Shape 3"/>
          <p:cNvSpPr/>
          <p:nvPr/>
        </p:nvSpPr>
        <p:spPr>
          <a:xfrm>
            <a:off x="457200" y="1627632"/>
            <a:ext cx="1947672" cy="950976"/>
          </a:xfrm>
          <a:prstGeom prst="rect">
            <a:avLst/>
          </a:prstGeom>
          <a:solidFill>
            <a:srgbClr val="0F2119"/>
          </a:solidFill>
          <a:ln w="9525">
            <a:solidFill>
              <a:srgbClr val="2A4D3A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457200" y="1627632"/>
            <a:ext cx="54864" cy="950976"/>
          </a:xfrm>
          <a:prstGeom prst="rect">
            <a:avLst/>
          </a:prstGeom>
          <a:solidFill>
            <a:srgbClr val="1D9E75"/>
          </a:solidFill>
          <a:ln w="12700">
            <a:solidFill>
              <a:srgbClr val="1D9E75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621792" y="1792224"/>
            <a:ext cx="1673352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5DCA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20,000+</a:t>
            </a:r>
            <a:endParaRPr lang="en-US" sz="2200" dirty="0"/>
          </a:p>
        </p:txBody>
      </p:sp>
      <p:sp>
        <p:nvSpPr>
          <p:cNvPr id="8" name="Text 6"/>
          <p:cNvSpPr/>
          <p:nvPr/>
        </p:nvSpPr>
        <p:spPr>
          <a:xfrm>
            <a:off x="621792" y="2176272"/>
            <a:ext cx="1673352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900" dirty="0">
                <a:solidFill>
                  <a:srgbClr val="C8E8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Активных пользователей (12 мес)</a:t>
            </a:r>
            <a:endParaRPr lang="en-US" sz="900" dirty="0"/>
          </a:p>
        </p:txBody>
      </p:sp>
      <p:sp>
        <p:nvSpPr>
          <p:cNvPr id="9" name="Shape 7"/>
          <p:cNvSpPr/>
          <p:nvPr/>
        </p:nvSpPr>
        <p:spPr>
          <a:xfrm>
            <a:off x="2551176" y="1627632"/>
            <a:ext cx="1947672" cy="950976"/>
          </a:xfrm>
          <a:prstGeom prst="rect">
            <a:avLst/>
          </a:prstGeom>
          <a:solidFill>
            <a:srgbClr val="0F2119"/>
          </a:solidFill>
          <a:ln w="9525">
            <a:solidFill>
              <a:srgbClr val="2A4D3A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2551176" y="1627632"/>
            <a:ext cx="54864" cy="950976"/>
          </a:xfrm>
          <a:prstGeom prst="rect">
            <a:avLst/>
          </a:prstGeom>
          <a:solidFill>
            <a:srgbClr val="1D9E75"/>
          </a:solidFill>
          <a:ln w="12700">
            <a:solidFill>
              <a:srgbClr val="1D9E75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2715768" y="1792224"/>
            <a:ext cx="1673352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5DCA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$9,800</a:t>
            </a:r>
            <a:endParaRPr lang="en-US" sz="2200" dirty="0"/>
          </a:p>
        </p:txBody>
      </p:sp>
      <p:sp>
        <p:nvSpPr>
          <p:cNvPr id="12" name="Text 10"/>
          <p:cNvSpPr/>
          <p:nvPr/>
        </p:nvSpPr>
        <p:spPr>
          <a:xfrm>
            <a:off x="2715768" y="2176272"/>
            <a:ext cx="1673352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900" dirty="0">
                <a:solidFill>
                  <a:srgbClr val="C8E8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Месячный доход (12-й мес)</a:t>
            </a:r>
            <a:endParaRPr lang="en-US" sz="900" dirty="0"/>
          </a:p>
        </p:txBody>
      </p:sp>
      <p:sp>
        <p:nvSpPr>
          <p:cNvPr id="13" name="Shape 11"/>
          <p:cNvSpPr/>
          <p:nvPr/>
        </p:nvSpPr>
        <p:spPr>
          <a:xfrm>
            <a:off x="4645152" y="1627632"/>
            <a:ext cx="1947672" cy="950976"/>
          </a:xfrm>
          <a:prstGeom prst="rect">
            <a:avLst/>
          </a:prstGeom>
          <a:solidFill>
            <a:srgbClr val="0F2119"/>
          </a:solidFill>
          <a:ln w="9525">
            <a:solidFill>
              <a:srgbClr val="2A4D3A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4645152" y="1627632"/>
            <a:ext cx="54864" cy="950976"/>
          </a:xfrm>
          <a:prstGeom prst="rect">
            <a:avLst/>
          </a:prstGeom>
          <a:solidFill>
            <a:srgbClr val="1D9E75"/>
          </a:solidFill>
          <a:ln w="12700">
            <a:solidFill>
              <a:srgbClr val="1D9E75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4809744" y="1792224"/>
            <a:ext cx="1673352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5DCA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~80%</a:t>
            </a:r>
            <a:endParaRPr lang="en-US" sz="2200" dirty="0"/>
          </a:p>
        </p:txBody>
      </p:sp>
      <p:sp>
        <p:nvSpPr>
          <p:cNvPr id="16" name="Text 14"/>
          <p:cNvSpPr/>
          <p:nvPr/>
        </p:nvSpPr>
        <p:spPr>
          <a:xfrm>
            <a:off x="4809744" y="2176272"/>
            <a:ext cx="1673352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900" dirty="0">
                <a:solidFill>
                  <a:srgbClr val="C8E8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Маржа чистой прибыли</a:t>
            </a:r>
            <a:endParaRPr lang="en-US" sz="900" dirty="0"/>
          </a:p>
        </p:txBody>
      </p:sp>
      <p:sp>
        <p:nvSpPr>
          <p:cNvPr id="17" name="Shape 15"/>
          <p:cNvSpPr/>
          <p:nvPr/>
        </p:nvSpPr>
        <p:spPr>
          <a:xfrm>
            <a:off x="6739128" y="1627632"/>
            <a:ext cx="1947672" cy="950976"/>
          </a:xfrm>
          <a:prstGeom prst="rect">
            <a:avLst/>
          </a:prstGeom>
          <a:solidFill>
            <a:srgbClr val="0F2119"/>
          </a:solidFill>
          <a:ln w="9525">
            <a:solidFill>
              <a:srgbClr val="2A4D3A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6739128" y="1627632"/>
            <a:ext cx="54864" cy="950976"/>
          </a:xfrm>
          <a:prstGeom prst="rect">
            <a:avLst/>
          </a:prstGeom>
          <a:solidFill>
            <a:srgbClr val="1D9E75"/>
          </a:solidFill>
          <a:ln w="12700">
            <a:solidFill>
              <a:srgbClr val="1D9E75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6903720" y="1792224"/>
            <a:ext cx="1673352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5DCA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507M+</a:t>
            </a:r>
            <a:endParaRPr lang="en-US" sz="2200" dirty="0"/>
          </a:p>
        </p:txBody>
      </p:sp>
      <p:sp>
        <p:nvSpPr>
          <p:cNvPr id="20" name="Text 18"/>
          <p:cNvSpPr/>
          <p:nvPr/>
        </p:nvSpPr>
        <p:spPr>
          <a:xfrm>
            <a:off x="6903720" y="2176272"/>
            <a:ext cx="1673352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900" dirty="0">
                <a:solidFill>
                  <a:srgbClr val="C8E8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Годовая чистая прибыль (сум)</a:t>
            </a:r>
            <a:endParaRPr lang="en-US" sz="900" dirty="0"/>
          </a:p>
        </p:txBody>
      </p:sp>
      <p:graphicFrame>
        <p:nvGraphicFramePr>
          <p:cNvPr id="21" name="Chart 0" descr=""/>
          <p:cNvGraphicFramePr/>
          <p:nvPr/>
        </p:nvGraphicFramePr>
        <p:xfrm>
          <a:off x="457200" y="2788920"/>
          <a:ext cx="4754880" cy="192024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  <p:sp>
        <p:nvSpPr>
          <p:cNvPr id="22" name="Shape 19"/>
          <p:cNvSpPr/>
          <p:nvPr/>
        </p:nvSpPr>
        <p:spPr>
          <a:xfrm>
            <a:off x="5413248" y="2788920"/>
            <a:ext cx="3273552" cy="1920240"/>
          </a:xfrm>
          <a:prstGeom prst="rect">
            <a:avLst/>
          </a:prstGeom>
          <a:solidFill>
            <a:srgbClr val="0F2119"/>
          </a:solidFill>
          <a:ln w="9525">
            <a:solidFill>
              <a:srgbClr val="2A4D3A"/>
            </a:solidFill>
            <a:prstDash val="solid"/>
          </a:ln>
        </p:spPr>
      </p:sp>
      <p:sp>
        <p:nvSpPr>
          <p:cNvPr id="23" name="Shape 20"/>
          <p:cNvSpPr/>
          <p:nvPr/>
        </p:nvSpPr>
        <p:spPr>
          <a:xfrm>
            <a:off x="5413248" y="2788920"/>
            <a:ext cx="594360" cy="292608"/>
          </a:xfrm>
          <a:prstGeom prst="rect">
            <a:avLst/>
          </a:prstGeom>
          <a:solidFill>
            <a:srgbClr val="162C22"/>
          </a:solidFill>
          <a:ln w="12700">
            <a:solidFill>
              <a:srgbClr val="162C22"/>
            </a:solidFill>
            <a:prstDash val="solid"/>
          </a:ln>
        </p:spPr>
      </p:sp>
      <p:sp>
        <p:nvSpPr>
          <p:cNvPr id="24" name="Text 21"/>
          <p:cNvSpPr/>
          <p:nvPr/>
        </p:nvSpPr>
        <p:spPr>
          <a:xfrm>
            <a:off x="5468112" y="2788920"/>
            <a:ext cx="484632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5DCA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Месяц</a:t>
            </a:r>
            <a:endParaRPr lang="en-US" sz="850" dirty="0"/>
          </a:p>
        </p:txBody>
      </p:sp>
      <p:sp>
        <p:nvSpPr>
          <p:cNvPr id="25" name="Shape 22"/>
          <p:cNvSpPr/>
          <p:nvPr/>
        </p:nvSpPr>
        <p:spPr>
          <a:xfrm>
            <a:off x="6007608" y="2788920"/>
            <a:ext cx="1005840" cy="292608"/>
          </a:xfrm>
          <a:prstGeom prst="rect">
            <a:avLst/>
          </a:prstGeom>
          <a:solidFill>
            <a:srgbClr val="162C22"/>
          </a:solidFill>
          <a:ln w="12700">
            <a:solidFill>
              <a:srgbClr val="162C22"/>
            </a:solidFill>
            <a:prstDash val="solid"/>
          </a:ln>
        </p:spPr>
      </p:sp>
      <p:sp>
        <p:nvSpPr>
          <p:cNvPr id="26" name="Text 23"/>
          <p:cNvSpPr/>
          <p:nvPr/>
        </p:nvSpPr>
        <p:spPr>
          <a:xfrm>
            <a:off x="6062472" y="2788920"/>
            <a:ext cx="896112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5DCA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Пользователи</a:t>
            </a:r>
            <a:endParaRPr lang="en-US" sz="850" dirty="0"/>
          </a:p>
        </p:txBody>
      </p:sp>
      <p:sp>
        <p:nvSpPr>
          <p:cNvPr id="27" name="Shape 24"/>
          <p:cNvSpPr/>
          <p:nvPr/>
        </p:nvSpPr>
        <p:spPr>
          <a:xfrm>
            <a:off x="7013448" y="2788920"/>
            <a:ext cx="758952" cy="292608"/>
          </a:xfrm>
          <a:prstGeom prst="rect">
            <a:avLst/>
          </a:prstGeom>
          <a:solidFill>
            <a:srgbClr val="162C22"/>
          </a:solidFill>
          <a:ln w="12700">
            <a:solidFill>
              <a:srgbClr val="162C22"/>
            </a:solidFill>
            <a:prstDash val="solid"/>
          </a:ln>
        </p:spPr>
      </p:sp>
      <p:sp>
        <p:nvSpPr>
          <p:cNvPr id="28" name="Text 25"/>
          <p:cNvSpPr/>
          <p:nvPr/>
        </p:nvSpPr>
        <p:spPr>
          <a:xfrm>
            <a:off x="7068312" y="2788920"/>
            <a:ext cx="649224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5DCA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Подписчики</a:t>
            </a:r>
            <a:endParaRPr lang="en-US" sz="850" dirty="0"/>
          </a:p>
        </p:txBody>
      </p:sp>
      <p:sp>
        <p:nvSpPr>
          <p:cNvPr id="29" name="Shape 26"/>
          <p:cNvSpPr/>
          <p:nvPr/>
        </p:nvSpPr>
        <p:spPr>
          <a:xfrm>
            <a:off x="7772400" y="2788920"/>
            <a:ext cx="914400" cy="292608"/>
          </a:xfrm>
          <a:prstGeom prst="rect">
            <a:avLst/>
          </a:prstGeom>
          <a:solidFill>
            <a:srgbClr val="162C22"/>
          </a:solidFill>
          <a:ln w="12700">
            <a:solidFill>
              <a:srgbClr val="162C22"/>
            </a:solidFill>
            <a:prstDash val="solid"/>
          </a:ln>
        </p:spPr>
      </p:sp>
      <p:sp>
        <p:nvSpPr>
          <p:cNvPr id="30" name="Text 27"/>
          <p:cNvSpPr/>
          <p:nvPr/>
        </p:nvSpPr>
        <p:spPr>
          <a:xfrm>
            <a:off x="7827264" y="2788920"/>
            <a:ext cx="804672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5DCA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Месячный доход</a:t>
            </a:r>
            <a:endParaRPr lang="en-US" sz="850" dirty="0"/>
          </a:p>
        </p:txBody>
      </p:sp>
      <p:sp>
        <p:nvSpPr>
          <p:cNvPr id="31" name="Shape 28"/>
          <p:cNvSpPr/>
          <p:nvPr/>
        </p:nvSpPr>
        <p:spPr>
          <a:xfrm>
            <a:off x="5413248" y="3081528"/>
            <a:ext cx="3273552" cy="0"/>
          </a:xfrm>
          <a:prstGeom prst="line">
            <a:avLst/>
          </a:prstGeom>
          <a:noFill/>
          <a:ln w="12700">
            <a:solidFill>
              <a:srgbClr val="1D9E75"/>
            </a:solidFill>
            <a:prstDash val="solid"/>
          </a:ln>
        </p:spPr>
      </p:sp>
      <p:sp>
        <p:nvSpPr>
          <p:cNvPr id="32" name="Text 29"/>
          <p:cNvSpPr/>
          <p:nvPr/>
        </p:nvSpPr>
        <p:spPr>
          <a:xfrm>
            <a:off x="5468112" y="3081528"/>
            <a:ext cx="484632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F0FAF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3-й мес</a:t>
            </a:r>
            <a:endParaRPr lang="en-US" sz="950" dirty="0"/>
          </a:p>
        </p:txBody>
      </p:sp>
      <p:sp>
        <p:nvSpPr>
          <p:cNvPr id="33" name="Text 30"/>
          <p:cNvSpPr/>
          <p:nvPr/>
        </p:nvSpPr>
        <p:spPr>
          <a:xfrm>
            <a:off x="6062472" y="3081528"/>
            <a:ext cx="896112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F0FAF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1,000</a:t>
            </a:r>
            <a:endParaRPr lang="en-US" sz="950" dirty="0"/>
          </a:p>
        </p:txBody>
      </p:sp>
      <p:sp>
        <p:nvSpPr>
          <p:cNvPr id="34" name="Text 31"/>
          <p:cNvSpPr/>
          <p:nvPr/>
        </p:nvSpPr>
        <p:spPr>
          <a:xfrm>
            <a:off x="7068312" y="3081528"/>
            <a:ext cx="649224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F0FAF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110</a:t>
            </a:r>
            <a:endParaRPr lang="en-US" sz="950" dirty="0"/>
          </a:p>
        </p:txBody>
      </p:sp>
      <p:sp>
        <p:nvSpPr>
          <p:cNvPr id="35" name="Text 32"/>
          <p:cNvSpPr/>
          <p:nvPr/>
        </p:nvSpPr>
        <p:spPr>
          <a:xfrm>
            <a:off x="7827264" y="3081528"/>
            <a:ext cx="804672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F0FAF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$350</a:t>
            </a:r>
            <a:endParaRPr lang="en-US" sz="950" dirty="0"/>
          </a:p>
        </p:txBody>
      </p:sp>
      <p:sp>
        <p:nvSpPr>
          <p:cNvPr id="36" name="Text 33"/>
          <p:cNvSpPr/>
          <p:nvPr/>
        </p:nvSpPr>
        <p:spPr>
          <a:xfrm>
            <a:off x="5468112" y="3465576"/>
            <a:ext cx="484632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F0FAF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6-й мес</a:t>
            </a:r>
            <a:endParaRPr lang="en-US" sz="950" dirty="0"/>
          </a:p>
        </p:txBody>
      </p:sp>
      <p:sp>
        <p:nvSpPr>
          <p:cNvPr id="37" name="Text 34"/>
          <p:cNvSpPr/>
          <p:nvPr/>
        </p:nvSpPr>
        <p:spPr>
          <a:xfrm>
            <a:off x="6062472" y="3465576"/>
            <a:ext cx="896112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F0FAF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5,000</a:t>
            </a:r>
            <a:endParaRPr lang="en-US" sz="950" dirty="0"/>
          </a:p>
        </p:txBody>
      </p:sp>
      <p:sp>
        <p:nvSpPr>
          <p:cNvPr id="38" name="Text 35"/>
          <p:cNvSpPr/>
          <p:nvPr/>
        </p:nvSpPr>
        <p:spPr>
          <a:xfrm>
            <a:off x="7068312" y="3465576"/>
            <a:ext cx="649224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F0FAF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680</a:t>
            </a:r>
            <a:endParaRPr lang="en-US" sz="950" dirty="0"/>
          </a:p>
        </p:txBody>
      </p:sp>
      <p:sp>
        <p:nvSpPr>
          <p:cNvPr id="39" name="Text 36"/>
          <p:cNvSpPr/>
          <p:nvPr/>
        </p:nvSpPr>
        <p:spPr>
          <a:xfrm>
            <a:off x="7827264" y="3465576"/>
            <a:ext cx="804672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F0FAF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$2,200</a:t>
            </a:r>
            <a:endParaRPr lang="en-US" sz="950" dirty="0"/>
          </a:p>
        </p:txBody>
      </p:sp>
      <p:sp>
        <p:nvSpPr>
          <p:cNvPr id="40" name="Text 37"/>
          <p:cNvSpPr/>
          <p:nvPr/>
        </p:nvSpPr>
        <p:spPr>
          <a:xfrm>
            <a:off x="5468112" y="3849624"/>
            <a:ext cx="484632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F0FAF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9-й мес</a:t>
            </a:r>
            <a:endParaRPr lang="en-US" sz="950" dirty="0"/>
          </a:p>
        </p:txBody>
      </p:sp>
      <p:sp>
        <p:nvSpPr>
          <p:cNvPr id="41" name="Text 38"/>
          <p:cNvSpPr/>
          <p:nvPr/>
        </p:nvSpPr>
        <p:spPr>
          <a:xfrm>
            <a:off x="6062472" y="3849624"/>
            <a:ext cx="896112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F0FAF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11,000</a:t>
            </a:r>
            <a:endParaRPr lang="en-US" sz="950" dirty="0"/>
          </a:p>
        </p:txBody>
      </p:sp>
      <p:sp>
        <p:nvSpPr>
          <p:cNvPr id="42" name="Text 39"/>
          <p:cNvSpPr/>
          <p:nvPr/>
        </p:nvSpPr>
        <p:spPr>
          <a:xfrm>
            <a:off x="7068312" y="3849624"/>
            <a:ext cx="649224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F0FAF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1,610</a:t>
            </a:r>
            <a:endParaRPr lang="en-US" sz="950" dirty="0"/>
          </a:p>
        </p:txBody>
      </p:sp>
      <p:sp>
        <p:nvSpPr>
          <p:cNvPr id="43" name="Text 40"/>
          <p:cNvSpPr/>
          <p:nvPr/>
        </p:nvSpPr>
        <p:spPr>
          <a:xfrm>
            <a:off x="7827264" y="3849624"/>
            <a:ext cx="804672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F0FAF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$5,200</a:t>
            </a:r>
            <a:endParaRPr lang="en-US" sz="950" dirty="0"/>
          </a:p>
        </p:txBody>
      </p:sp>
      <p:sp>
        <p:nvSpPr>
          <p:cNvPr id="44" name="Shape 41"/>
          <p:cNvSpPr/>
          <p:nvPr/>
        </p:nvSpPr>
        <p:spPr>
          <a:xfrm>
            <a:off x="5413248" y="4233672"/>
            <a:ext cx="3273552" cy="384048"/>
          </a:xfrm>
          <a:prstGeom prst="rect">
            <a:avLst/>
          </a:prstGeom>
          <a:solidFill>
            <a:srgbClr val="162C22"/>
          </a:solidFill>
          <a:ln w="12700">
            <a:solidFill>
              <a:srgbClr val="162C22"/>
            </a:solidFill>
            <a:prstDash val="solid"/>
          </a:ln>
        </p:spPr>
      </p:sp>
      <p:sp>
        <p:nvSpPr>
          <p:cNvPr id="45" name="Text 42"/>
          <p:cNvSpPr/>
          <p:nvPr/>
        </p:nvSpPr>
        <p:spPr>
          <a:xfrm>
            <a:off x="5468112" y="4233672"/>
            <a:ext cx="484632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5DCA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12-й мес</a:t>
            </a:r>
            <a:endParaRPr lang="en-US" sz="950" dirty="0"/>
          </a:p>
        </p:txBody>
      </p:sp>
      <p:sp>
        <p:nvSpPr>
          <p:cNvPr id="46" name="Text 43"/>
          <p:cNvSpPr/>
          <p:nvPr/>
        </p:nvSpPr>
        <p:spPr>
          <a:xfrm>
            <a:off x="6062472" y="4233672"/>
            <a:ext cx="896112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5DCA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20,000</a:t>
            </a:r>
            <a:endParaRPr lang="en-US" sz="950" dirty="0"/>
          </a:p>
        </p:txBody>
      </p:sp>
      <p:sp>
        <p:nvSpPr>
          <p:cNvPr id="47" name="Text 44"/>
          <p:cNvSpPr/>
          <p:nvPr/>
        </p:nvSpPr>
        <p:spPr>
          <a:xfrm>
            <a:off x="7068312" y="4233672"/>
            <a:ext cx="649224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5DCA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3,000</a:t>
            </a:r>
            <a:endParaRPr lang="en-US" sz="950" dirty="0"/>
          </a:p>
        </p:txBody>
      </p:sp>
      <p:sp>
        <p:nvSpPr>
          <p:cNvPr id="48" name="Text 45"/>
          <p:cNvSpPr/>
          <p:nvPr/>
        </p:nvSpPr>
        <p:spPr>
          <a:xfrm>
            <a:off x="7827264" y="4233672"/>
            <a:ext cx="804672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5DCA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$9,800</a:t>
            </a:r>
            <a:endParaRPr lang="en-US" sz="950" dirty="0"/>
          </a:p>
        </p:txBody>
      </p:sp>
      <p:sp>
        <p:nvSpPr>
          <p:cNvPr id="49" name="Shape 46"/>
          <p:cNvSpPr/>
          <p:nvPr/>
        </p:nvSpPr>
        <p:spPr>
          <a:xfrm>
            <a:off x="457200" y="4937760"/>
            <a:ext cx="146304" cy="146304"/>
          </a:xfrm>
          <a:prstGeom prst="rect">
            <a:avLst/>
          </a:prstGeom>
          <a:solidFill>
            <a:srgbClr val="1D9E75"/>
          </a:solidFill>
          <a:ln w="12700">
            <a:solidFill>
              <a:srgbClr val="1D9E75"/>
            </a:solidFill>
            <a:prstDash val="solid"/>
          </a:ln>
        </p:spPr>
      </p:sp>
      <p:sp>
        <p:nvSpPr>
          <p:cNvPr id="50" name="Text 47"/>
          <p:cNvSpPr/>
          <p:nvPr/>
        </p:nvSpPr>
        <p:spPr>
          <a:xfrm>
            <a:off x="658368" y="4864608"/>
            <a:ext cx="27432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C8E8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Garderop ai</a:t>
            </a:r>
            <a:endParaRPr lang="en-US" sz="1000" dirty="0"/>
          </a:p>
        </p:txBody>
      </p:sp>
      <p:sp>
        <p:nvSpPr>
          <p:cNvPr id="51" name="Text 48"/>
          <p:cNvSpPr/>
          <p:nvPr/>
        </p:nvSpPr>
        <p:spPr>
          <a:xfrm>
            <a:off x="8229600" y="4864608"/>
            <a:ext cx="6400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5A70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 / 15</a:t>
            </a:r>
            <a:endParaRPr lang="en-US" sz="9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0A181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57200" y="411480"/>
            <a:ext cx="164592" cy="36576"/>
          </a:xfrm>
          <a:prstGeom prst="rect">
            <a:avLst/>
          </a:prstGeom>
          <a:solidFill>
            <a:srgbClr val="1D9E75"/>
          </a:solidFill>
          <a:ln w="12700">
            <a:solidFill>
              <a:srgbClr val="1D9E75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685800" y="310896"/>
            <a:ext cx="3657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1D9E7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11  РЫНОК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457200" y="658368"/>
            <a:ext cx="822960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spc="-100" kern="0" dirty="0">
                <a:solidFill>
                  <a:srgbClr val="F0FAF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Узбекистан — 36 млн человек, без конкуренции, рынок открыт</a:t>
            </a:r>
            <a:endParaRPr lang="en-US" sz="3000" dirty="0"/>
          </a:p>
        </p:txBody>
      </p:sp>
      <p:sp>
        <p:nvSpPr>
          <p:cNvPr id="5" name="Shape 3"/>
          <p:cNvSpPr/>
          <p:nvPr/>
        </p:nvSpPr>
        <p:spPr>
          <a:xfrm>
            <a:off x="457200" y="1874520"/>
            <a:ext cx="1933956" cy="1627632"/>
          </a:xfrm>
          <a:prstGeom prst="rect">
            <a:avLst/>
          </a:prstGeom>
          <a:solidFill>
            <a:srgbClr val="0F2119"/>
          </a:solidFill>
          <a:ln w="9525">
            <a:solidFill>
              <a:srgbClr val="2A4D3A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457200" y="1874520"/>
            <a:ext cx="1933956" cy="54864"/>
          </a:xfrm>
          <a:prstGeom prst="rect">
            <a:avLst/>
          </a:prstGeom>
          <a:solidFill>
            <a:srgbClr val="1D9E75"/>
          </a:solidFill>
          <a:ln w="12700">
            <a:solidFill>
              <a:srgbClr val="1D9E75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548640" y="2148840"/>
            <a:ext cx="1751076" cy="8778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800" b="1" dirty="0">
                <a:solidFill>
                  <a:srgbClr val="5DCA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36M+</a:t>
            </a:r>
            <a:endParaRPr lang="en-US" sz="3800" dirty="0"/>
          </a:p>
        </p:txBody>
      </p:sp>
      <p:sp>
        <p:nvSpPr>
          <p:cNvPr id="8" name="Text 6"/>
          <p:cNvSpPr/>
          <p:nvPr/>
        </p:nvSpPr>
        <p:spPr>
          <a:xfrm>
            <a:off x="548640" y="3063240"/>
            <a:ext cx="1751076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000" dirty="0">
                <a:solidFill>
                  <a:srgbClr val="C8E8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Население Узбекистана</a:t>
            </a:r>
            <a:endParaRPr lang="en-US" sz="1000" dirty="0"/>
          </a:p>
        </p:txBody>
      </p:sp>
      <p:sp>
        <p:nvSpPr>
          <p:cNvPr id="9" name="Shape 7"/>
          <p:cNvSpPr/>
          <p:nvPr/>
        </p:nvSpPr>
        <p:spPr>
          <a:xfrm>
            <a:off x="2555748" y="1874520"/>
            <a:ext cx="1933956" cy="1627632"/>
          </a:xfrm>
          <a:prstGeom prst="rect">
            <a:avLst/>
          </a:prstGeom>
          <a:solidFill>
            <a:srgbClr val="0F2119"/>
          </a:solidFill>
          <a:ln w="9525">
            <a:solidFill>
              <a:srgbClr val="2A4D3A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2555748" y="1874520"/>
            <a:ext cx="1933956" cy="54864"/>
          </a:xfrm>
          <a:prstGeom prst="rect">
            <a:avLst/>
          </a:prstGeom>
          <a:solidFill>
            <a:srgbClr val="1D9E75"/>
          </a:solidFill>
          <a:ln w="12700">
            <a:solidFill>
              <a:srgbClr val="1D9E75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2647188" y="2148840"/>
            <a:ext cx="1751076" cy="8778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800" b="1" dirty="0">
                <a:solidFill>
                  <a:srgbClr val="5DCA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22M+</a:t>
            </a:r>
            <a:endParaRPr lang="en-US" sz="3800" dirty="0"/>
          </a:p>
        </p:txBody>
      </p:sp>
      <p:sp>
        <p:nvSpPr>
          <p:cNvPr id="12" name="Text 10"/>
          <p:cNvSpPr/>
          <p:nvPr/>
        </p:nvSpPr>
        <p:spPr>
          <a:xfrm>
            <a:off x="2647188" y="3063240"/>
            <a:ext cx="1751076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000" dirty="0">
                <a:solidFill>
                  <a:srgbClr val="C8E8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Пользователей смартфонов</a:t>
            </a:r>
            <a:endParaRPr lang="en-US" sz="1000" dirty="0"/>
          </a:p>
        </p:txBody>
      </p:sp>
      <p:sp>
        <p:nvSpPr>
          <p:cNvPr id="13" name="Shape 11"/>
          <p:cNvSpPr/>
          <p:nvPr/>
        </p:nvSpPr>
        <p:spPr>
          <a:xfrm>
            <a:off x="4654296" y="1874520"/>
            <a:ext cx="1933956" cy="1627632"/>
          </a:xfrm>
          <a:prstGeom prst="rect">
            <a:avLst/>
          </a:prstGeom>
          <a:solidFill>
            <a:srgbClr val="0F2119"/>
          </a:solidFill>
          <a:ln w="9525">
            <a:solidFill>
              <a:srgbClr val="2A4D3A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4654296" y="1874520"/>
            <a:ext cx="1933956" cy="54864"/>
          </a:xfrm>
          <a:prstGeom prst="rect">
            <a:avLst/>
          </a:prstGeom>
          <a:solidFill>
            <a:srgbClr val="1D9E75"/>
          </a:solidFill>
          <a:ln w="12700">
            <a:solidFill>
              <a:srgbClr val="1D9E75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4745736" y="2148840"/>
            <a:ext cx="1751076" cy="8778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800" b="1" dirty="0">
                <a:solidFill>
                  <a:srgbClr val="5DCA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40M+</a:t>
            </a:r>
            <a:endParaRPr lang="en-US" sz="3800" dirty="0"/>
          </a:p>
        </p:txBody>
      </p:sp>
      <p:sp>
        <p:nvSpPr>
          <p:cNvPr id="16" name="Text 14"/>
          <p:cNvSpPr/>
          <p:nvPr/>
        </p:nvSpPr>
        <p:spPr>
          <a:xfrm>
            <a:off x="4745736" y="3063240"/>
            <a:ext cx="1751076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000" dirty="0">
                <a:solidFill>
                  <a:srgbClr val="C8E8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Payme + Click</a:t>
            </a:r>
            <a:endParaRPr lang="en-US" sz="1000" dirty="0"/>
          </a:p>
        </p:txBody>
      </p:sp>
      <p:sp>
        <p:nvSpPr>
          <p:cNvPr id="17" name="Shape 15"/>
          <p:cNvSpPr/>
          <p:nvPr/>
        </p:nvSpPr>
        <p:spPr>
          <a:xfrm>
            <a:off x="6752844" y="1874520"/>
            <a:ext cx="1933956" cy="1627632"/>
          </a:xfrm>
          <a:prstGeom prst="rect">
            <a:avLst/>
          </a:prstGeom>
          <a:solidFill>
            <a:srgbClr val="0F2119"/>
          </a:solidFill>
          <a:ln w="9525">
            <a:solidFill>
              <a:srgbClr val="2A4D3A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6752844" y="1874520"/>
            <a:ext cx="1933956" cy="54864"/>
          </a:xfrm>
          <a:prstGeom prst="rect">
            <a:avLst/>
          </a:prstGeom>
          <a:solidFill>
            <a:srgbClr val="F0C975"/>
          </a:solidFill>
          <a:ln w="12700">
            <a:solidFill>
              <a:srgbClr val="1D9E75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6844284" y="2148840"/>
            <a:ext cx="1751076" cy="8778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800" b="1" dirty="0">
                <a:solidFill>
                  <a:srgbClr val="F0C97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</a:t>
            </a:r>
            <a:endParaRPr lang="en-US" sz="3800" dirty="0"/>
          </a:p>
        </p:txBody>
      </p:sp>
      <p:sp>
        <p:nvSpPr>
          <p:cNvPr id="20" name="Text 18"/>
          <p:cNvSpPr/>
          <p:nvPr/>
        </p:nvSpPr>
        <p:spPr>
          <a:xfrm>
            <a:off x="6844284" y="3063240"/>
            <a:ext cx="1751076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000" dirty="0">
                <a:solidFill>
                  <a:srgbClr val="C8E8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Локальных конкурентов</a:t>
            </a:r>
            <a:endParaRPr lang="en-US" sz="1000" dirty="0"/>
          </a:p>
        </p:txBody>
      </p:sp>
      <p:sp>
        <p:nvSpPr>
          <p:cNvPr id="21" name="Shape 19"/>
          <p:cNvSpPr/>
          <p:nvPr/>
        </p:nvSpPr>
        <p:spPr>
          <a:xfrm>
            <a:off x="457200" y="3931920"/>
            <a:ext cx="8229600" cy="768096"/>
          </a:xfrm>
          <a:prstGeom prst="rect">
            <a:avLst/>
          </a:prstGeom>
          <a:solidFill>
            <a:srgbClr val="162C22"/>
          </a:solidFill>
          <a:ln w="12700">
            <a:solidFill>
              <a:srgbClr val="1D9E75"/>
            </a:solidFill>
            <a:prstDash val="solid"/>
          </a:ln>
        </p:spPr>
      </p:sp>
      <p:sp>
        <p:nvSpPr>
          <p:cNvPr id="22" name="Shape 20"/>
          <p:cNvSpPr/>
          <p:nvPr/>
        </p:nvSpPr>
        <p:spPr>
          <a:xfrm>
            <a:off x="457200" y="3931920"/>
            <a:ext cx="54864" cy="768096"/>
          </a:xfrm>
          <a:prstGeom prst="rect">
            <a:avLst/>
          </a:prstGeom>
          <a:solidFill>
            <a:srgbClr val="F0C975"/>
          </a:solidFill>
          <a:ln w="12700">
            <a:solidFill>
              <a:srgbClr val="F0C975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676656" y="4023360"/>
            <a:ext cx="731520" cy="5852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800" b="1" dirty="0">
                <a:solidFill>
                  <a:srgbClr val="F0C97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</a:t>
            </a:r>
            <a:endParaRPr lang="en-US" sz="3800" dirty="0"/>
          </a:p>
        </p:txBody>
      </p:sp>
      <p:sp>
        <p:nvSpPr>
          <p:cNvPr id="24" name="Text 22"/>
          <p:cNvSpPr/>
          <p:nvPr/>
        </p:nvSpPr>
        <p:spPr>
          <a:xfrm>
            <a:off x="1517904" y="4023360"/>
            <a:ext cx="7077456" cy="5852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0FAF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В Узбекистане нет специализированного приложения цифрового гардероба — мы первые, и рынок наш</a:t>
            </a:r>
            <a:endParaRPr lang="en-US" sz="1100" dirty="0"/>
          </a:p>
        </p:txBody>
      </p:sp>
      <p:sp>
        <p:nvSpPr>
          <p:cNvPr id="25" name="Shape 23"/>
          <p:cNvSpPr/>
          <p:nvPr/>
        </p:nvSpPr>
        <p:spPr>
          <a:xfrm>
            <a:off x="457200" y="4937760"/>
            <a:ext cx="146304" cy="146304"/>
          </a:xfrm>
          <a:prstGeom prst="rect">
            <a:avLst/>
          </a:prstGeom>
          <a:solidFill>
            <a:srgbClr val="1D9E75"/>
          </a:solidFill>
          <a:ln w="12700">
            <a:solidFill>
              <a:srgbClr val="1D9E75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658368" y="4864608"/>
            <a:ext cx="27432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C8E8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Garderop ai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8229600" y="4864608"/>
            <a:ext cx="6400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5A70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11 / 15</a:t>
            </a:r>
            <a:endParaRPr lang="en-US" sz="9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0A181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57200" y="411480"/>
            <a:ext cx="164592" cy="36576"/>
          </a:xfrm>
          <a:prstGeom prst="rect">
            <a:avLst/>
          </a:prstGeom>
          <a:solidFill>
            <a:srgbClr val="1D9E75"/>
          </a:solidFill>
          <a:ln w="12700">
            <a:solidFill>
              <a:srgbClr val="1D9E75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685800" y="310896"/>
            <a:ext cx="3657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1D9E7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12  ЦЕЛЕВАЯ АУДИТОРИЯ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457200" y="658368"/>
            <a:ext cx="822960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spc="-100" kern="0" dirty="0">
                <a:solidFill>
                  <a:srgbClr val="F0FAF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Наши ключевые сегменты</a:t>
            </a:r>
            <a:endParaRPr lang="en-US" sz="3000" dirty="0"/>
          </a:p>
        </p:txBody>
      </p:sp>
      <p:sp>
        <p:nvSpPr>
          <p:cNvPr id="5" name="Shape 3"/>
          <p:cNvSpPr/>
          <p:nvPr/>
        </p:nvSpPr>
        <p:spPr>
          <a:xfrm>
            <a:off x="457200" y="1691640"/>
            <a:ext cx="8229600" cy="877824"/>
          </a:xfrm>
          <a:prstGeom prst="rect">
            <a:avLst/>
          </a:prstGeom>
          <a:solidFill>
            <a:srgbClr val="0F2119"/>
          </a:solidFill>
          <a:ln w="9525">
            <a:solidFill>
              <a:srgbClr val="2A4D3A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457200" y="1691640"/>
            <a:ext cx="1371600" cy="877824"/>
          </a:xfrm>
          <a:prstGeom prst="rect">
            <a:avLst/>
          </a:prstGeom>
          <a:solidFill>
            <a:srgbClr val="162C22"/>
          </a:solidFill>
          <a:ln w="12700">
            <a:solidFill>
              <a:srgbClr val="162C22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457200" y="1691640"/>
            <a:ext cx="73152" cy="877824"/>
          </a:xfrm>
          <a:prstGeom prst="rect">
            <a:avLst/>
          </a:prstGeom>
          <a:solidFill>
            <a:srgbClr val="1D9E75"/>
          </a:solidFill>
          <a:ln w="12700">
            <a:solidFill>
              <a:srgbClr val="1D9E75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530352" y="1691640"/>
            <a:ext cx="1298448" cy="8778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5DCA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60%</a:t>
            </a:r>
            <a:endParaRPr lang="en-US" sz="3200" dirty="0"/>
          </a:p>
        </p:txBody>
      </p:sp>
      <p:sp>
        <p:nvSpPr>
          <p:cNvPr id="9" name="Text 7"/>
          <p:cNvSpPr/>
          <p:nvPr/>
        </p:nvSpPr>
        <p:spPr>
          <a:xfrm>
            <a:off x="2011680" y="1801368"/>
            <a:ext cx="658368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0FAF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Женщины 25-40 лет</a:t>
            </a:r>
            <a:endParaRPr lang="en-US" sz="1400" dirty="0"/>
          </a:p>
        </p:txBody>
      </p:sp>
      <p:sp>
        <p:nvSpPr>
          <p:cNvPr id="10" name="Text 8"/>
          <p:cNvSpPr/>
          <p:nvPr/>
        </p:nvSpPr>
        <p:spPr>
          <a:xfrm>
            <a:off x="2011680" y="2112264"/>
            <a:ext cx="658368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C8E8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Семейные, следящие за модой, мобильно-активные — основной покупатель и амбассадор</a:t>
            </a:r>
            <a:endParaRPr lang="en-US" sz="1050" dirty="0"/>
          </a:p>
        </p:txBody>
      </p:sp>
      <p:sp>
        <p:nvSpPr>
          <p:cNvPr id="11" name="Shape 9"/>
          <p:cNvSpPr/>
          <p:nvPr/>
        </p:nvSpPr>
        <p:spPr>
          <a:xfrm>
            <a:off x="457200" y="2697480"/>
            <a:ext cx="8229600" cy="877824"/>
          </a:xfrm>
          <a:prstGeom prst="rect">
            <a:avLst/>
          </a:prstGeom>
          <a:solidFill>
            <a:srgbClr val="0F2119"/>
          </a:solidFill>
          <a:ln w="9525">
            <a:solidFill>
              <a:srgbClr val="2A4D3A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457200" y="2697480"/>
            <a:ext cx="1371600" cy="877824"/>
          </a:xfrm>
          <a:prstGeom prst="rect">
            <a:avLst/>
          </a:prstGeom>
          <a:solidFill>
            <a:srgbClr val="162C22"/>
          </a:solidFill>
          <a:ln w="12700">
            <a:solidFill>
              <a:srgbClr val="162C22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457200" y="2697480"/>
            <a:ext cx="73152" cy="877824"/>
          </a:xfrm>
          <a:prstGeom prst="rect">
            <a:avLst/>
          </a:prstGeom>
          <a:solidFill>
            <a:srgbClr val="1D9E75"/>
          </a:solidFill>
          <a:ln w="12700">
            <a:solidFill>
              <a:srgbClr val="1D9E75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530352" y="2697480"/>
            <a:ext cx="1298448" cy="8778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5DCA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25%</a:t>
            </a:r>
            <a:endParaRPr lang="en-US" sz="3200" dirty="0"/>
          </a:p>
        </p:txBody>
      </p:sp>
      <p:sp>
        <p:nvSpPr>
          <p:cNvPr id="15" name="Text 13"/>
          <p:cNvSpPr/>
          <p:nvPr/>
        </p:nvSpPr>
        <p:spPr>
          <a:xfrm>
            <a:off x="2011680" y="2807208"/>
            <a:ext cx="658368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0FAF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Мужчины 25-35 лет</a:t>
            </a:r>
            <a:endParaRPr lang="en-US" sz="1400" dirty="0"/>
          </a:p>
        </p:txBody>
      </p:sp>
      <p:sp>
        <p:nvSpPr>
          <p:cNvPr id="16" name="Text 14"/>
          <p:cNvSpPr/>
          <p:nvPr/>
        </p:nvSpPr>
        <p:spPr>
          <a:xfrm>
            <a:off x="2011680" y="3118104"/>
            <a:ext cx="658368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C8E8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Хотят упорядочить рабочий и спортивный гардероб — лояльные подписчики Pro</a:t>
            </a:r>
            <a:endParaRPr lang="en-US" sz="1050" dirty="0"/>
          </a:p>
        </p:txBody>
      </p:sp>
      <p:sp>
        <p:nvSpPr>
          <p:cNvPr id="17" name="Shape 15"/>
          <p:cNvSpPr/>
          <p:nvPr/>
        </p:nvSpPr>
        <p:spPr>
          <a:xfrm>
            <a:off x="457200" y="3703320"/>
            <a:ext cx="8229600" cy="877824"/>
          </a:xfrm>
          <a:prstGeom prst="rect">
            <a:avLst/>
          </a:prstGeom>
          <a:solidFill>
            <a:srgbClr val="0F2119"/>
          </a:solidFill>
          <a:ln w="9525">
            <a:solidFill>
              <a:srgbClr val="2A4D3A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457200" y="3703320"/>
            <a:ext cx="1371600" cy="877824"/>
          </a:xfrm>
          <a:prstGeom prst="rect">
            <a:avLst/>
          </a:prstGeom>
          <a:solidFill>
            <a:srgbClr val="162C22"/>
          </a:solidFill>
          <a:ln w="12700">
            <a:solidFill>
              <a:srgbClr val="162C22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457200" y="3703320"/>
            <a:ext cx="73152" cy="877824"/>
          </a:xfrm>
          <a:prstGeom prst="rect">
            <a:avLst/>
          </a:prstGeom>
          <a:solidFill>
            <a:srgbClr val="1D9E75"/>
          </a:solidFill>
          <a:ln w="12700">
            <a:solidFill>
              <a:srgbClr val="1D9E75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530352" y="3703320"/>
            <a:ext cx="1298448" cy="8778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5DCA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15%</a:t>
            </a:r>
            <a:endParaRPr lang="en-US" sz="3200" dirty="0"/>
          </a:p>
        </p:txBody>
      </p:sp>
      <p:sp>
        <p:nvSpPr>
          <p:cNvPr id="21" name="Text 19"/>
          <p:cNvSpPr/>
          <p:nvPr/>
        </p:nvSpPr>
        <p:spPr>
          <a:xfrm>
            <a:off x="2011680" y="3813048"/>
            <a:ext cx="658368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0FAF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Родители</a:t>
            </a:r>
            <a:endParaRPr lang="en-US" sz="1400" dirty="0"/>
          </a:p>
        </p:txBody>
      </p:sp>
      <p:sp>
        <p:nvSpPr>
          <p:cNvPr id="22" name="Text 20"/>
          <p:cNvSpPr/>
          <p:nvPr/>
        </p:nvSpPr>
        <p:spPr>
          <a:xfrm>
            <a:off x="2011680" y="4123944"/>
            <a:ext cx="658368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C8E8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Ведут детский гардероб — основные покупатели тарифа Family</a:t>
            </a:r>
            <a:endParaRPr lang="en-US" sz="1050" dirty="0"/>
          </a:p>
        </p:txBody>
      </p:sp>
      <p:sp>
        <p:nvSpPr>
          <p:cNvPr id="23" name="Shape 21"/>
          <p:cNvSpPr/>
          <p:nvPr/>
        </p:nvSpPr>
        <p:spPr>
          <a:xfrm>
            <a:off x="457200" y="4937760"/>
            <a:ext cx="146304" cy="146304"/>
          </a:xfrm>
          <a:prstGeom prst="rect">
            <a:avLst/>
          </a:prstGeom>
          <a:solidFill>
            <a:srgbClr val="1D9E75"/>
          </a:solidFill>
          <a:ln w="12700">
            <a:solidFill>
              <a:srgbClr val="1D9E75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658368" y="4864608"/>
            <a:ext cx="27432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C8E8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Garderop ai</a:t>
            </a:r>
            <a:endParaRPr lang="en-US" sz="1000" dirty="0"/>
          </a:p>
        </p:txBody>
      </p:sp>
      <p:sp>
        <p:nvSpPr>
          <p:cNvPr id="25" name="Text 23"/>
          <p:cNvSpPr/>
          <p:nvPr/>
        </p:nvSpPr>
        <p:spPr>
          <a:xfrm>
            <a:off x="8229600" y="4864608"/>
            <a:ext cx="6400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5A70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12 / 15</a:t>
            </a:r>
            <a:endParaRPr lang="en-US" sz="9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0A181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57200" y="411480"/>
            <a:ext cx="164592" cy="36576"/>
          </a:xfrm>
          <a:prstGeom prst="rect">
            <a:avLst/>
          </a:prstGeom>
          <a:solidFill>
            <a:srgbClr val="1D9E75"/>
          </a:solidFill>
          <a:ln w="12700">
            <a:solidFill>
              <a:srgbClr val="1D9E75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685800" y="310896"/>
            <a:ext cx="3657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1D9E7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13  ДОРОЖНАЯ КАРТА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457200" y="658368"/>
            <a:ext cx="822960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spc="-100" kern="0" dirty="0">
                <a:solidFill>
                  <a:srgbClr val="F0FAF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Этапы развития</a:t>
            </a:r>
            <a:endParaRPr lang="en-US" sz="3000" dirty="0"/>
          </a:p>
        </p:txBody>
      </p:sp>
      <p:sp>
        <p:nvSpPr>
          <p:cNvPr id="5" name="Shape 3"/>
          <p:cNvSpPr/>
          <p:nvPr/>
        </p:nvSpPr>
        <p:spPr>
          <a:xfrm>
            <a:off x="457200" y="2057400"/>
            <a:ext cx="8229600" cy="0"/>
          </a:xfrm>
          <a:prstGeom prst="line">
            <a:avLst/>
          </a:prstGeom>
          <a:noFill/>
          <a:ln w="12700">
            <a:solidFill>
              <a:srgbClr val="2A4D3A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995172" y="1947672"/>
            <a:ext cx="219456" cy="219456"/>
          </a:xfrm>
          <a:prstGeom prst="ellipse">
            <a:avLst/>
          </a:prstGeom>
          <a:solidFill>
            <a:srgbClr val="1D9E75"/>
          </a:solidFill>
          <a:ln w="19050">
            <a:solidFill>
              <a:srgbClr val="5DCAA5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995172" y="1947672"/>
            <a:ext cx="219456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0A181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900" dirty="0"/>
          </a:p>
        </p:txBody>
      </p:sp>
      <p:sp>
        <p:nvSpPr>
          <p:cNvPr id="8" name="Text 6"/>
          <p:cNvSpPr/>
          <p:nvPr/>
        </p:nvSpPr>
        <p:spPr>
          <a:xfrm>
            <a:off x="457200" y="2240280"/>
            <a:ext cx="1295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50" b="1" spc="100" kern="0" dirty="0">
                <a:solidFill>
                  <a:srgbClr val="5DCA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1-3 мес</a:t>
            </a:r>
            <a:endParaRPr lang="en-US" sz="950" dirty="0"/>
          </a:p>
        </p:txBody>
      </p:sp>
      <p:sp>
        <p:nvSpPr>
          <p:cNvPr id="9" name="Shape 7"/>
          <p:cNvSpPr/>
          <p:nvPr/>
        </p:nvSpPr>
        <p:spPr>
          <a:xfrm>
            <a:off x="457200" y="2551176"/>
            <a:ext cx="1295400" cy="1700784"/>
          </a:xfrm>
          <a:prstGeom prst="rect">
            <a:avLst/>
          </a:prstGeom>
          <a:solidFill>
            <a:srgbClr val="0F2119"/>
          </a:solidFill>
          <a:ln w="9525">
            <a:solidFill>
              <a:srgbClr val="2A4D3A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457200" y="2551176"/>
            <a:ext cx="1295400" cy="36576"/>
          </a:xfrm>
          <a:prstGeom prst="rect">
            <a:avLst/>
          </a:prstGeom>
          <a:solidFill>
            <a:srgbClr val="1D9E75"/>
          </a:solidFill>
          <a:ln w="12700">
            <a:solidFill>
              <a:srgbClr val="1D9E75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548640" y="2679192"/>
            <a:ext cx="111252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50" b="1" dirty="0">
                <a:solidFill>
                  <a:srgbClr val="F0FAF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Базовое приложение</a:t>
            </a:r>
            <a:endParaRPr lang="en-US" sz="1050" dirty="0"/>
          </a:p>
        </p:txBody>
      </p:sp>
      <p:sp>
        <p:nvSpPr>
          <p:cNvPr id="12" name="Text 10"/>
          <p:cNvSpPr/>
          <p:nvPr/>
        </p:nvSpPr>
        <p:spPr>
          <a:xfrm>
            <a:off x="548640" y="3118104"/>
            <a:ext cx="1112520" cy="107899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850" dirty="0">
                <a:solidFill>
                  <a:srgbClr val="C8E8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Регистрация, добавление вещей, сезоны, фильтры, образ дня. Первые 500 пользователей.</a:t>
            </a:r>
            <a:endParaRPr lang="en-US" sz="850" dirty="0"/>
          </a:p>
        </p:txBody>
      </p:sp>
      <p:sp>
        <p:nvSpPr>
          <p:cNvPr id="13" name="Shape 11"/>
          <p:cNvSpPr/>
          <p:nvPr/>
        </p:nvSpPr>
        <p:spPr>
          <a:xfrm>
            <a:off x="2382012" y="1947672"/>
            <a:ext cx="219456" cy="219456"/>
          </a:xfrm>
          <a:prstGeom prst="ellipse">
            <a:avLst/>
          </a:prstGeom>
          <a:solidFill>
            <a:srgbClr val="1D9E75"/>
          </a:solidFill>
          <a:ln w="19050">
            <a:solidFill>
              <a:srgbClr val="5DCAA5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2382012" y="1947672"/>
            <a:ext cx="219456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0A181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1844040" y="2240280"/>
            <a:ext cx="1295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50" b="1" spc="100" kern="0" dirty="0">
                <a:solidFill>
                  <a:srgbClr val="5DCA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3-5 мес</a:t>
            </a:r>
            <a:endParaRPr lang="en-US" sz="950" dirty="0"/>
          </a:p>
        </p:txBody>
      </p:sp>
      <p:sp>
        <p:nvSpPr>
          <p:cNvPr id="16" name="Shape 14"/>
          <p:cNvSpPr/>
          <p:nvPr/>
        </p:nvSpPr>
        <p:spPr>
          <a:xfrm>
            <a:off x="1844040" y="2551176"/>
            <a:ext cx="1295400" cy="1700784"/>
          </a:xfrm>
          <a:prstGeom prst="rect">
            <a:avLst/>
          </a:prstGeom>
          <a:solidFill>
            <a:srgbClr val="0F2119"/>
          </a:solidFill>
          <a:ln w="9525">
            <a:solidFill>
              <a:srgbClr val="2A4D3A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1844040" y="2551176"/>
            <a:ext cx="1295400" cy="36576"/>
          </a:xfrm>
          <a:prstGeom prst="rect">
            <a:avLst/>
          </a:prstGeom>
          <a:solidFill>
            <a:srgbClr val="1D9E75"/>
          </a:solidFill>
          <a:ln w="12700">
            <a:solidFill>
              <a:srgbClr val="1D9E75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1935480" y="2679192"/>
            <a:ext cx="111252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50" b="1" dirty="0">
                <a:solidFill>
                  <a:srgbClr val="F0FAF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AI-стилист</a:t>
            </a:r>
            <a:endParaRPr lang="en-US" sz="1050" dirty="0"/>
          </a:p>
        </p:txBody>
      </p:sp>
      <p:sp>
        <p:nvSpPr>
          <p:cNvPr id="19" name="Text 17"/>
          <p:cNvSpPr/>
          <p:nvPr/>
        </p:nvSpPr>
        <p:spPr>
          <a:xfrm>
            <a:off x="1935480" y="3118104"/>
            <a:ext cx="1112520" cy="107899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850" dirty="0">
                <a:solidFill>
                  <a:srgbClr val="C8E8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Ежедневная рекомендация образа по погоде. Streaming. Семейный модуль. Push-уведомления.</a:t>
            </a:r>
            <a:endParaRPr lang="en-US" sz="850" dirty="0"/>
          </a:p>
        </p:txBody>
      </p:sp>
      <p:sp>
        <p:nvSpPr>
          <p:cNvPr id="20" name="Shape 18"/>
          <p:cNvSpPr/>
          <p:nvPr/>
        </p:nvSpPr>
        <p:spPr>
          <a:xfrm>
            <a:off x="3768852" y="1947672"/>
            <a:ext cx="219456" cy="219456"/>
          </a:xfrm>
          <a:prstGeom prst="ellipse">
            <a:avLst/>
          </a:prstGeom>
          <a:solidFill>
            <a:srgbClr val="1D9E75"/>
          </a:solidFill>
          <a:ln w="19050">
            <a:solidFill>
              <a:srgbClr val="5DCAA5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3768852" y="1947672"/>
            <a:ext cx="219456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0A181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900" dirty="0"/>
          </a:p>
        </p:txBody>
      </p:sp>
      <p:sp>
        <p:nvSpPr>
          <p:cNvPr id="22" name="Text 20"/>
          <p:cNvSpPr/>
          <p:nvPr/>
        </p:nvSpPr>
        <p:spPr>
          <a:xfrm>
            <a:off x="3230880" y="2240280"/>
            <a:ext cx="1295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50" b="1" spc="100" kern="0" dirty="0">
                <a:solidFill>
                  <a:srgbClr val="5DCA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5-7 мес</a:t>
            </a:r>
            <a:endParaRPr lang="en-US" sz="950" dirty="0"/>
          </a:p>
        </p:txBody>
      </p:sp>
      <p:sp>
        <p:nvSpPr>
          <p:cNvPr id="23" name="Shape 21"/>
          <p:cNvSpPr/>
          <p:nvPr/>
        </p:nvSpPr>
        <p:spPr>
          <a:xfrm>
            <a:off x="3230880" y="2551176"/>
            <a:ext cx="1295400" cy="1700784"/>
          </a:xfrm>
          <a:prstGeom prst="rect">
            <a:avLst/>
          </a:prstGeom>
          <a:solidFill>
            <a:srgbClr val="0F2119"/>
          </a:solidFill>
          <a:ln w="9525">
            <a:solidFill>
              <a:srgbClr val="2A4D3A"/>
            </a:solidFill>
            <a:prstDash val="solid"/>
          </a:ln>
        </p:spPr>
      </p:sp>
      <p:sp>
        <p:nvSpPr>
          <p:cNvPr id="24" name="Shape 22"/>
          <p:cNvSpPr/>
          <p:nvPr/>
        </p:nvSpPr>
        <p:spPr>
          <a:xfrm>
            <a:off x="3230880" y="2551176"/>
            <a:ext cx="1295400" cy="36576"/>
          </a:xfrm>
          <a:prstGeom prst="rect">
            <a:avLst/>
          </a:prstGeom>
          <a:solidFill>
            <a:srgbClr val="1D9E75"/>
          </a:solidFill>
          <a:ln w="12700">
            <a:solidFill>
              <a:srgbClr val="1D9E75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3322320" y="2679192"/>
            <a:ext cx="111252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50" b="1" dirty="0">
                <a:solidFill>
                  <a:srgbClr val="F0FAF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Монетизация</a:t>
            </a:r>
            <a:endParaRPr lang="en-US" sz="1050" dirty="0"/>
          </a:p>
        </p:txBody>
      </p:sp>
      <p:sp>
        <p:nvSpPr>
          <p:cNvPr id="26" name="Text 24"/>
          <p:cNvSpPr/>
          <p:nvPr/>
        </p:nvSpPr>
        <p:spPr>
          <a:xfrm>
            <a:off x="3322320" y="3118104"/>
            <a:ext cx="1112520" cy="107899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850" dirty="0">
                <a:solidFill>
                  <a:srgbClr val="C8E8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Интеграция Payme + Click. Тарифы Pro и Family. Месяц бесплатного триала. Первый доход.</a:t>
            </a:r>
            <a:endParaRPr lang="en-US" sz="850" dirty="0"/>
          </a:p>
        </p:txBody>
      </p:sp>
      <p:sp>
        <p:nvSpPr>
          <p:cNvPr id="27" name="Shape 25"/>
          <p:cNvSpPr/>
          <p:nvPr/>
        </p:nvSpPr>
        <p:spPr>
          <a:xfrm>
            <a:off x="5155692" y="1947672"/>
            <a:ext cx="219456" cy="219456"/>
          </a:xfrm>
          <a:prstGeom prst="ellipse">
            <a:avLst/>
          </a:prstGeom>
          <a:solidFill>
            <a:srgbClr val="1D9E75"/>
          </a:solidFill>
          <a:ln w="19050">
            <a:solidFill>
              <a:srgbClr val="5DCAA5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5155692" y="1947672"/>
            <a:ext cx="219456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0A181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900" dirty="0"/>
          </a:p>
        </p:txBody>
      </p:sp>
      <p:sp>
        <p:nvSpPr>
          <p:cNvPr id="29" name="Text 27"/>
          <p:cNvSpPr/>
          <p:nvPr/>
        </p:nvSpPr>
        <p:spPr>
          <a:xfrm>
            <a:off x="4617720" y="2240280"/>
            <a:ext cx="1295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50" b="1" spc="100" kern="0" dirty="0">
                <a:solidFill>
                  <a:srgbClr val="5DCA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7-9 мес</a:t>
            </a:r>
            <a:endParaRPr lang="en-US" sz="950" dirty="0"/>
          </a:p>
        </p:txBody>
      </p:sp>
      <p:sp>
        <p:nvSpPr>
          <p:cNvPr id="30" name="Shape 28"/>
          <p:cNvSpPr/>
          <p:nvPr/>
        </p:nvSpPr>
        <p:spPr>
          <a:xfrm>
            <a:off x="4617720" y="2551176"/>
            <a:ext cx="1295400" cy="1700784"/>
          </a:xfrm>
          <a:prstGeom prst="rect">
            <a:avLst/>
          </a:prstGeom>
          <a:solidFill>
            <a:srgbClr val="0F2119"/>
          </a:solidFill>
          <a:ln w="9525">
            <a:solidFill>
              <a:srgbClr val="2A4D3A"/>
            </a:solidFill>
            <a:prstDash val="solid"/>
          </a:ln>
        </p:spPr>
      </p:sp>
      <p:sp>
        <p:nvSpPr>
          <p:cNvPr id="31" name="Shape 29"/>
          <p:cNvSpPr/>
          <p:nvPr/>
        </p:nvSpPr>
        <p:spPr>
          <a:xfrm>
            <a:off x="4617720" y="2551176"/>
            <a:ext cx="1295400" cy="36576"/>
          </a:xfrm>
          <a:prstGeom prst="rect">
            <a:avLst/>
          </a:prstGeom>
          <a:solidFill>
            <a:srgbClr val="1D9E75"/>
          </a:solidFill>
          <a:ln w="12700">
            <a:solidFill>
              <a:srgbClr val="1D9E75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4709160" y="2679192"/>
            <a:ext cx="111252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50" b="1" dirty="0">
                <a:solidFill>
                  <a:srgbClr val="F0FAF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Рост</a:t>
            </a:r>
            <a:endParaRPr lang="en-US" sz="1050" dirty="0"/>
          </a:p>
        </p:txBody>
      </p:sp>
      <p:sp>
        <p:nvSpPr>
          <p:cNvPr id="33" name="Text 31"/>
          <p:cNvSpPr/>
          <p:nvPr/>
        </p:nvSpPr>
        <p:spPr>
          <a:xfrm>
            <a:off x="4709160" y="3118104"/>
            <a:ext cx="1112520" cy="107899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850" dirty="0">
                <a:solidFill>
                  <a:srgbClr val="C8E8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Авто-разметка по фото. Расширенная статистика. Реферальная программа. 5,000+ пользователей.</a:t>
            </a:r>
            <a:endParaRPr lang="en-US" sz="850" dirty="0"/>
          </a:p>
        </p:txBody>
      </p:sp>
      <p:sp>
        <p:nvSpPr>
          <p:cNvPr id="34" name="Shape 32"/>
          <p:cNvSpPr/>
          <p:nvPr/>
        </p:nvSpPr>
        <p:spPr>
          <a:xfrm>
            <a:off x="6542532" y="1947672"/>
            <a:ext cx="219456" cy="219456"/>
          </a:xfrm>
          <a:prstGeom prst="ellipse">
            <a:avLst/>
          </a:prstGeom>
          <a:solidFill>
            <a:srgbClr val="1D9E75"/>
          </a:solidFill>
          <a:ln w="19050">
            <a:solidFill>
              <a:srgbClr val="5DCAA5"/>
            </a:solidFill>
            <a:prstDash val="solid"/>
          </a:ln>
        </p:spPr>
      </p:sp>
      <p:sp>
        <p:nvSpPr>
          <p:cNvPr id="35" name="Text 33"/>
          <p:cNvSpPr/>
          <p:nvPr/>
        </p:nvSpPr>
        <p:spPr>
          <a:xfrm>
            <a:off x="6542532" y="1947672"/>
            <a:ext cx="219456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0A181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</a:t>
            </a:r>
            <a:endParaRPr lang="en-US" sz="900" dirty="0"/>
          </a:p>
        </p:txBody>
      </p:sp>
      <p:sp>
        <p:nvSpPr>
          <p:cNvPr id="36" name="Text 34"/>
          <p:cNvSpPr/>
          <p:nvPr/>
        </p:nvSpPr>
        <p:spPr>
          <a:xfrm>
            <a:off x="6004560" y="2240280"/>
            <a:ext cx="1295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50" b="1" spc="100" kern="0" dirty="0">
                <a:solidFill>
                  <a:srgbClr val="5DCA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9-12 мес</a:t>
            </a:r>
            <a:endParaRPr lang="en-US" sz="950" dirty="0"/>
          </a:p>
        </p:txBody>
      </p:sp>
      <p:sp>
        <p:nvSpPr>
          <p:cNvPr id="37" name="Shape 35"/>
          <p:cNvSpPr/>
          <p:nvPr/>
        </p:nvSpPr>
        <p:spPr>
          <a:xfrm>
            <a:off x="6004560" y="2551176"/>
            <a:ext cx="1295400" cy="1700784"/>
          </a:xfrm>
          <a:prstGeom prst="rect">
            <a:avLst/>
          </a:prstGeom>
          <a:solidFill>
            <a:srgbClr val="0F2119"/>
          </a:solidFill>
          <a:ln w="9525">
            <a:solidFill>
              <a:srgbClr val="2A4D3A"/>
            </a:solidFill>
            <a:prstDash val="solid"/>
          </a:ln>
        </p:spPr>
      </p:sp>
      <p:sp>
        <p:nvSpPr>
          <p:cNvPr id="38" name="Shape 36"/>
          <p:cNvSpPr/>
          <p:nvPr/>
        </p:nvSpPr>
        <p:spPr>
          <a:xfrm>
            <a:off x="6004560" y="2551176"/>
            <a:ext cx="1295400" cy="36576"/>
          </a:xfrm>
          <a:prstGeom prst="rect">
            <a:avLst/>
          </a:prstGeom>
          <a:solidFill>
            <a:srgbClr val="1D9E75"/>
          </a:solidFill>
          <a:ln w="12700">
            <a:solidFill>
              <a:srgbClr val="1D9E75"/>
            </a:solidFill>
            <a:prstDash val="solid"/>
          </a:ln>
        </p:spPr>
      </p:sp>
      <p:sp>
        <p:nvSpPr>
          <p:cNvPr id="39" name="Text 37"/>
          <p:cNvSpPr/>
          <p:nvPr/>
        </p:nvSpPr>
        <p:spPr>
          <a:xfrm>
            <a:off x="6096000" y="2679192"/>
            <a:ext cx="111252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50" b="1" dirty="0">
                <a:solidFill>
                  <a:srgbClr val="F0FAF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Партнёрства</a:t>
            </a:r>
            <a:endParaRPr lang="en-US" sz="1050" dirty="0"/>
          </a:p>
        </p:txBody>
      </p:sp>
      <p:sp>
        <p:nvSpPr>
          <p:cNvPr id="40" name="Text 38"/>
          <p:cNvSpPr/>
          <p:nvPr/>
        </p:nvSpPr>
        <p:spPr>
          <a:xfrm>
            <a:off x="6096000" y="3118104"/>
            <a:ext cx="1112520" cy="107899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850" dirty="0">
                <a:solidFill>
                  <a:srgbClr val="C8E8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Локальные магазины. Аффилиатный доход. B2B-предложения. 15,000+ пользователей.</a:t>
            </a:r>
            <a:endParaRPr lang="en-US" sz="850" dirty="0"/>
          </a:p>
        </p:txBody>
      </p:sp>
      <p:sp>
        <p:nvSpPr>
          <p:cNvPr id="41" name="Shape 39"/>
          <p:cNvSpPr/>
          <p:nvPr/>
        </p:nvSpPr>
        <p:spPr>
          <a:xfrm>
            <a:off x="7929372" y="1947672"/>
            <a:ext cx="219456" cy="219456"/>
          </a:xfrm>
          <a:prstGeom prst="ellipse">
            <a:avLst/>
          </a:prstGeom>
          <a:solidFill>
            <a:srgbClr val="1D9E75"/>
          </a:solidFill>
          <a:ln w="19050">
            <a:solidFill>
              <a:srgbClr val="5DCAA5"/>
            </a:solidFill>
            <a:prstDash val="solid"/>
          </a:ln>
        </p:spPr>
      </p:sp>
      <p:sp>
        <p:nvSpPr>
          <p:cNvPr id="42" name="Text 40"/>
          <p:cNvSpPr/>
          <p:nvPr/>
        </p:nvSpPr>
        <p:spPr>
          <a:xfrm>
            <a:off x="7929372" y="1947672"/>
            <a:ext cx="219456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0A181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</a:t>
            </a:r>
            <a:endParaRPr lang="en-US" sz="900" dirty="0"/>
          </a:p>
        </p:txBody>
      </p:sp>
      <p:sp>
        <p:nvSpPr>
          <p:cNvPr id="43" name="Text 41"/>
          <p:cNvSpPr/>
          <p:nvPr/>
        </p:nvSpPr>
        <p:spPr>
          <a:xfrm>
            <a:off x="7391400" y="2240280"/>
            <a:ext cx="1295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50" b="1" spc="100" kern="0" dirty="0">
                <a:solidFill>
                  <a:srgbClr val="5DCA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12+ мес</a:t>
            </a:r>
            <a:endParaRPr lang="en-US" sz="950" dirty="0"/>
          </a:p>
        </p:txBody>
      </p:sp>
      <p:sp>
        <p:nvSpPr>
          <p:cNvPr id="44" name="Shape 42"/>
          <p:cNvSpPr/>
          <p:nvPr/>
        </p:nvSpPr>
        <p:spPr>
          <a:xfrm>
            <a:off x="7391400" y="2551176"/>
            <a:ext cx="1295400" cy="1700784"/>
          </a:xfrm>
          <a:prstGeom prst="rect">
            <a:avLst/>
          </a:prstGeom>
          <a:solidFill>
            <a:srgbClr val="0F2119"/>
          </a:solidFill>
          <a:ln w="9525">
            <a:solidFill>
              <a:srgbClr val="2A4D3A"/>
            </a:solidFill>
            <a:prstDash val="solid"/>
          </a:ln>
        </p:spPr>
      </p:sp>
      <p:sp>
        <p:nvSpPr>
          <p:cNvPr id="45" name="Shape 43"/>
          <p:cNvSpPr/>
          <p:nvPr/>
        </p:nvSpPr>
        <p:spPr>
          <a:xfrm>
            <a:off x="7391400" y="2551176"/>
            <a:ext cx="1295400" cy="36576"/>
          </a:xfrm>
          <a:prstGeom prst="rect">
            <a:avLst/>
          </a:prstGeom>
          <a:solidFill>
            <a:srgbClr val="1D9E75"/>
          </a:solidFill>
          <a:ln w="12700">
            <a:solidFill>
              <a:srgbClr val="1D9E75"/>
            </a:solidFill>
            <a:prstDash val="solid"/>
          </a:ln>
        </p:spPr>
      </p:sp>
      <p:sp>
        <p:nvSpPr>
          <p:cNvPr id="46" name="Text 44"/>
          <p:cNvSpPr/>
          <p:nvPr/>
        </p:nvSpPr>
        <p:spPr>
          <a:xfrm>
            <a:off x="7482840" y="2679192"/>
            <a:ext cx="111252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50" b="1" dirty="0">
                <a:solidFill>
                  <a:srgbClr val="F0FAF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Расширение</a:t>
            </a:r>
            <a:endParaRPr lang="en-US" sz="1050" dirty="0"/>
          </a:p>
        </p:txBody>
      </p:sp>
      <p:sp>
        <p:nvSpPr>
          <p:cNvPr id="47" name="Text 45"/>
          <p:cNvSpPr/>
          <p:nvPr/>
        </p:nvSpPr>
        <p:spPr>
          <a:xfrm>
            <a:off x="7482840" y="3118104"/>
            <a:ext cx="1112520" cy="107899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850" dirty="0">
                <a:solidFill>
                  <a:srgbClr val="C8E8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20,000 активных. Месячный доход $9,800+. Новые рынки: Казахстан, Россия.</a:t>
            </a:r>
            <a:endParaRPr lang="en-US" sz="850" dirty="0"/>
          </a:p>
        </p:txBody>
      </p:sp>
      <p:sp>
        <p:nvSpPr>
          <p:cNvPr id="48" name="Shape 46"/>
          <p:cNvSpPr/>
          <p:nvPr/>
        </p:nvSpPr>
        <p:spPr>
          <a:xfrm>
            <a:off x="457200" y="4937760"/>
            <a:ext cx="146304" cy="146304"/>
          </a:xfrm>
          <a:prstGeom prst="rect">
            <a:avLst/>
          </a:prstGeom>
          <a:solidFill>
            <a:srgbClr val="1D9E75"/>
          </a:solidFill>
          <a:ln w="12700">
            <a:solidFill>
              <a:srgbClr val="1D9E75"/>
            </a:solidFill>
            <a:prstDash val="solid"/>
          </a:ln>
        </p:spPr>
      </p:sp>
      <p:sp>
        <p:nvSpPr>
          <p:cNvPr id="49" name="Text 47"/>
          <p:cNvSpPr/>
          <p:nvPr/>
        </p:nvSpPr>
        <p:spPr>
          <a:xfrm>
            <a:off x="658368" y="4864608"/>
            <a:ext cx="27432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C8E8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Garderop ai</a:t>
            </a:r>
            <a:endParaRPr lang="en-US" sz="1000" dirty="0"/>
          </a:p>
        </p:txBody>
      </p:sp>
      <p:sp>
        <p:nvSpPr>
          <p:cNvPr id="50" name="Text 48"/>
          <p:cNvSpPr/>
          <p:nvPr/>
        </p:nvSpPr>
        <p:spPr>
          <a:xfrm>
            <a:off x="8229600" y="4864608"/>
            <a:ext cx="6400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5A70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13 / 15</a:t>
            </a:r>
            <a:endParaRPr lang="en-US" sz="9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0A181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57200" y="411480"/>
            <a:ext cx="164592" cy="36576"/>
          </a:xfrm>
          <a:prstGeom prst="rect">
            <a:avLst/>
          </a:prstGeom>
          <a:solidFill>
            <a:srgbClr val="1D9E75"/>
          </a:solidFill>
          <a:ln w="12700">
            <a:solidFill>
              <a:srgbClr val="1D9E75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685800" y="310896"/>
            <a:ext cx="3657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1D9E7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14  БРЕНД И ЛОГОТИП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457200" y="658368"/>
            <a:ext cx="822960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spc="-100" kern="0" dirty="0">
                <a:solidFill>
                  <a:srgbClr val="F0FAF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Garderop ai — премиум-идентичность</a:t>
            </a:r>
            <a:endParaRPr lang="en-US" sz="3000" dirty="0"/>
          </a:p>
        </p:txBody>
      </p:sp>
      <p:sp>
        <p:nvSpPr>
          <p:cNvPr id="5" name="Shape 3"/>
          <p:cNvSpPr/>
          <p:nvPr/>
        </p:nvSpPr>
        <p:spPr>
          <a:xfrm>
            <a:off x="457200" y="1691640"/>
            <a:ext cx="3931920" cy="2944368"/>
          </a:xfrm>
          <a:prstGeom prst="rect">
            <a:avLst/>
          </a:prstGeom>
          <a:solidFill>
            <a:srgbClr val="0F2119"/>
          </a:solidFill>
          <a:ln w="9525">
            <a:solidFill>
              <a:srgbClr val="2A4D3A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2304288" y="2044598"/>
            <a:ext cx="237744" cy="237744"/>
          </a:xfrm>
          <a:prstGeom prst="ellipse">
            <a:avLst/>
          </a:prstGeom>
          <a:solidFill>
            <a:srgbClr val="1D9E75"/>
          </a:solidFill>
          <a:ln w="12700">
            <a:solidFill>
              <a:srgbClr val="1D9E75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2363724" y="2104034"/>
            <a:ext cx="118872" cy="118872"/>
          </a:xfrm>
          <a:prstGeom prst="ellipse">
            <a:avLst/>
          </a:prstGeom>
          <a:solidFill>
            <a:srgbClr val="0A1812"/>
          </a:solidFill>
          <a:ln w="12700">
            <a:solidFill>
              <a:srgbClr val="0A1812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2387498" y="2258568"/>
            <a:ext cx="71323" cy="166421"/>
          </a:xfrm>
          <a:prstGeom prst="rect">
            <a:avLst/>
          </a:prstGeom>
          <a:solidFill>
            <a:srgbClr val="1D9E75"/>
          </a:solidFill>
          <a:ln w="12700">
            <a:solidFill>
              <a:srgbClr val="1D9E75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1876349" y="2377440"/>
            <a:ext cx="1093622" cy="499262"/>
          </a:xfrm>
          <a:prstGeom prst="triangle">
            <a:avLst/>
          </a:prstGeom>
          <a:solidFill>
            <a:srgbClr val="1D9E75"/>
          </a:solidFill>
          <a:ln w="12700">
            <a:solidFill>
              <a:srgbClr val="1D9E75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1995221" y="2496312"/>
            <a:ext cx="855878" cy="320954"/>
          </a:xfrm>
          <a:prstGeom prst="triangle">
            <a:avLst/>
          </a:prstGeom>
          <a:solidFill>
            <a:srgbClr val="0A1812"/>
          </a:solidFill>
          <a:ln w="12700">
            <a:solidFill>
              <a:srgbClr val="0A1812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1828800" y="2805379"/>
            <a:ext cx="1188720" cy="95098"/>
          </a:xfrm>
          <a:prstGeom prst="rect">
            <a:avLst/>
          </a:prstGeom>
          <a:solidFill>
            <a:srgbClr val="1D9E75"/>
          </a:solidFill>
          <a:ln w="12700">
            <a:solidFill>
              <a:srgbClr val="1D9E75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1757477" y="2757830"/>
            <a:ext cx="166421" cy="166421"/>
          </a:xfrm>
          <a:prstGeom prst="ellipse">
            <a:avLst/>
          </a:prstGeom>
          <a:solidFill>
            <a:srgbClr val="1D9E75"/>
          </a:solidFill>
          <a:ln w="12700">
            <a:solidFill>
              <a:srgbClr val="1D9E75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2922422" y="2757830"/>
            <a:ext cx="166421" cy="166421"/>
          </a:xfrm>
          <a:prstGeom prst="ellipse">
            <a:avLst/>
          </a:prstGeom>
          <a:solidFill>
            <a:srgbClr val="1D9E75"/>
          </a:solidFill>
          <a:ln w="12700">
            <a:solidFill>
              <a:srgbClr val="1D9E75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548640" y="3383280"/>
            <a:ext cx="374904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800" b="1" spc="-100" kern="0" dirty="0">
                <a:solidFill>
                  <a:srgbClr val="F0FAF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Garderop ai</a:t>
            </a:r>
            <a:endParaRPr lang="en-US" sz="2800" dirty="0"/>
          </a:p>
        </p:txBody>
      </p:sp>
      <p:sp>
        <p:nvSpPr>
          <p:cNvPr id="15" name="Text 13"/>
          <p:cNvSpPr/>
          <p:nvPr/>
        </p:nvSpPr>
        <p:spPr>
          <a:xfrm>
            <a:off x="548640" y="3831336"/>
            <a:ext cx="37490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5DCA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Ваш цифровой гардероб — каждый день, каждый сезон</a:t>
            </a: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1965960" y="4233672"/>
            <a:ext cx="914400" cy="237744"/>
          </a:xfrm>
          <a:prstGeom prst="roundRect">
            <a:avLst>
              <a:gd name="adj" fmla="val 11538"/>
            </a:avLst>
          </a:prstGeom>
          <a:solidFill>
            <a:srgbClr val="1D9E75"/>
          </a:solidFill>
          <a:ln w="12700">
            <a:solidFill>
              <a:srgbClr val="1D9E75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1965960" y="4233672"/>
            <a:ext cx="9144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spc="200" kern="0" dirty="0">
                <a:solidFill>
                  <a:srgbClr val="0A181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PREMIUM</a:t>
            </a:r>
            <a:endParaRPr lang="en-US" sz="800" dirty="0"/>
          </a:p>
        </p:txBody>
      </p:sp>
      <p:sp>
        <p:nvSpPr>
          <p:cNvPr id="18" name="Shape 16"/>
          <p:cNvSpPr/>
          <p:nvPr/>
        </p:nvSpPr>
        <p:spPr>
          <a:xfrm>
            <a:off x="4608576" y="1691640"/>
            <a:ext cx="1993392" cy="1426464"/>
          </a:xfrm>
          <a:prstGeom prst="rect">
            <a:avLst/>
          </a:prstGeom>
          <a:solidFill>
            <a:srgbClr val="0F2119"/>
          </a:solidFill>
          <a:ln w="9525">
            <a:solidFill>
              <a:srgbClr val="2A4D3A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4608576" y="1691640"/>
            <a:ext cx="54864" cy="1426464"/>
          </a:xfrm>
          <a:prstGeom prst="rect">
            <a:avLst/>
          </a:prstGeom>
          <a:solidFill>
            <a:srgbClr val="1D9E75"/>
          </a:solidFill>
          <a:ln w="12700">
            <a:solidFill>
              <a:srgbClr val="1D9E75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4791456" y="1984248"/>
            <a:ext cx="1627632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F0FAF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Удобный</a:t>
            </a:r>
            <a:endParaRPr lang="en-US" sz="1800" dirty="0"/>
          </a:p>
        </p:txBody>
      </p:sp>
      <p:sp>
        <p:nvSpPr>
          <p:cNvPr id="21" name="Text 19"/>
          <p:cNvSpPr/>
          <p:nvPr/>
        </p:nvSpPr>
        <p:spPr>
          <a:xfrm>
            <a:off x="4791456" y="2404872"/>
            <a:ext cx="162763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5DCA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Для всех</a:t>
            </a:r>
            <a:endParaRPr lang="en-US" sz="1000" dirty="0"/>
          </a:p>
        </p:txBody>
      </p:sp>
      <p:sp>
        <p:nvSpPr>
          <p:cNvPr id="22" name="Shape 20"/>
          <p:cNvSpPr/>
          <p:nvPr/>
        </p:nvSpPr>
        <p:spPr>
          <a:xfrm>
            <a:off x="6693408" y="1691640"/>
            <a:ext cx="1993392" cy="1426464"/>
          </a:xfrm>
          <a:prstGeom prst="rect">
            <a:avLst/>
          </a:prstGeom>
          <a:solidFill>
            <a:srgbClr val="0F2119"/>
          </a:solidFill>
          <a:ln w="9525">
            <a:solidFill>
              <a:srgbClr val="2A4D3A"/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6693408" y="1691640"/>
            <a:ext cx="54864" cy="1426464"/>
          </a:xfrm>
          <a:prstGeom prst="rect">
            <a:avLst/>
          </a:prstGeom>
          <a:solidFill>
            <a:srgbClr val="1D9E75"/>
          </a:solidFill>
          <a:ln w="12700">
            <a:solidFill>
              <a:srgbClr val="1D9E75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6876288" y="1984248"/>
            <a:ext cx="1627632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F0FAF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Умный</a:t>
            </a:r>
            <a:endParaRPr lang="en-US" sz="1800" dirty="0"/>
          </a:p>
        </p:txBody>
      </p:sp>
      <p:sp>
        <p:nvSpPr>
          <p:cNvPr id="25" name="Text 23"/>
          <p:cNvSpPr/>
          <p:nvPr/>
        </p:nvSpPr>
        <p:spPr>
          <a:xfrm>
            <a:off x="6876288" y="2404872"/>
            <a:ext cx="162763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5DCA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каждый день</a:t>
            </a:r>
            <a:endParaRPr lang="en-US" sz="1000" dirty="0"/>
          </a:p>
        </p:txBody>
      </p:sp>
      <p:sp>
        <p:nvSpPr>
          <p:cNvPr id="26" name="Shape 24"/>
          <p:cNvSpPr/>
          <p:nvPr/>
        </p:nvSpPr>
        <p:spPr>
          <a:xfrm>
            <a:off x="4608576" y="3209544"/>
            <a:ext cx="1993392" cy="1426464"/>
          </a:xfrm>
          <a:prstGeom prst="rect">
            <a:avLst/>
          </a:prstGeom>
          <a:solidFill>
            <a:srgbClr val="0F2119"/>
          </a:solidFill>
          <a:ln w="9525">
            <a:solidFill>
              <a:srgbClr val="2A4D3A"/>
            </a:solidFill>
            <a:prstDash val="solid"/>
          </a:ln>
        </p:spPr>
      </p:sp>
      <p:sp>
        <p:nvSpPr>
          <p:cNvPr id="27" name="Shape 25"/>
          <p:cNvSpPr/>
          <p:nvPr/>
        </p:nvSpPr>
        <p:spPr>
          <a:xfrm>
            <a:off x="4608576" y="3209544"/>
            <a:ext cx="54864" cy="1426464"/>
          </a:xfrm>
          <a:prstGeom prst="rect">
            <a:avLst/>
          </a:prstGeom>
          <a:solidFill>
            <a:srgbClr val="1D9E75"/>
          </a:solidFill>
          <a:ln w="12700">
            <a:solidFill>
              <a:srgbClr val="1D9E75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4791456" y="3502152"/>
            <a:ext cx="1627632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F0FAF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Семейный</a:t>
            </a:r>
            <a:endParaRPr lang="en-US" sz="1800" dirty="0"/>
          </a:p>
        </p:txBody>
      </p:sp>
      <p:sp>
        <p:nvSpPr>
          <p:cNvPr id="29" name="Text 27"/>
          <p:cNvSpPr/>
          <p:nvPr/>
        </p:nvSpPr>
        <p:spPr>
          <a:xfrm>
            <a:off x="4791456" y="3922776"/>
            <a:ext cx="162763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5DCA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Вместе</a:t>
            </a:r>
            <a:endParaRPr lang="en-US" sz="1000" dirty="0"/>
          </a:p>
        </p:txBody>
      </p:sp>
      <p:sp>
        <p:nvSpPr>
          <p:cNvPr id="30" name="Shape 28"/>
          <p:cNvSpPr/>
          <p:nvPr/>
        </p:nvSpPr>
        <p:spPr>
          <a:xfrm>
            <a:off x="6693408" y="3209544"/>
            <a:ext cx="1993392" cy="1426464"/>
          </a:xfrm>
          <a:prstGeom prst="rect">
            <a:avLst/>
          </a:prstGeom>
          <a:solidFill>
            <a:srgbClr val="0F2119"/>
          </a:solidFill>
          <a:ln w="9525">
            <a:solidFill>
              <a:srgbClr val="2A4D3A"/>
            </a:solidFill>
            <a:prstDash val="solid"/>
          </a:ln>
        </p:spPr>
      </p:sp>
      <p:sp>
        <p:nvSpPr>
          <p:cNvPr id="31" name="Shape 29"/>
          <p:cNvSpPr/>
          <p:nvPr/>
        </p:nvSpPr>
        <p:spPr>
          <a:xfrm>
            <a:off x="6693408" y="3209544"/>
            <a:ext cx="54864" cy="1426464"/>
          </a:xfrm>
          <a:prstGeom prst="rect">
            <a:avLst/>
          </a:prstGeom>
          <a:solidFill>
            <a:srgbClr val="1D9E75"/>
          </a:solidFill>
          <a:ln w="12700">
            <a:solidFill>
              <a:srgbClr val="1D9E75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6876288" y="3502152"/>
            <a:ext cx="1627632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F0FAF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Надёжный</a:t>
            </a:r>
            <a:endParaRPr lang="en-US" sz="1800" dirty="0"/>
          </a:p>
        </p:txBody>
      </p:sp>
      <p:sp>
        <p:nvSpPr>
          <p:cNvPr id="33" name="Text 31"/>
          <p:cNvSpPr/>
          <p:nvPr/>
        </p:nvSpPr>
        <p:spPr>
          <a:xfrm>
            <a:off x="6876288" y="3922776"/>
            <a:ext cx="162763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5DCA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Безопасно</a:t>
            </a:r>
            <a:endParaRPr lang="en-US" sz="1000" dirty="0"/>
          </a:p>
        </p:txBody>
      </p:sp>
      <p:sp>
        <p:nvSpPr>
          <p:cNvPr id="34" name="Text 32"/>
          <p:cNvSpPr/>
          <p:nvPr/>
        </p:nvSpPr>
        <p:spPr>
          <a:xfrm>
            <a:off x="457200" y="4663440"/>
            <a:ext cx="64008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8FA89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Brand:</a:t>
            </a:r>
            <a:endParaRPr lang="en-US" sz="800" dirty="0"/>
          </a:p>
        </p:txBody>
      </p:sp>
      <p:sp>
        <p:nvSpPr>
          <p:cNvPr id="35" name="Shape 33"/>
          <p:cNvSpPr/>
          <p:nvPr/>
        </p:nvSpPr>
        <p:spPr>
          <a:xfrm>
            <a:off x="1097280" y="4663440"/>
            <a:ext cx="164592" cy="164592"/>
          </a:xfrm>
          <a:prstGeom prst="rect">
            <a:avLst/>
          </a:prstGeom>
          <a:solidFill>
            <a:srgbClr val="1D9E75"/>
          </a:solidFill>
          <a:ln w="6350">
            <a:solidFill>
              <a:srgbClr val="2A4D3A"/>
            </a:solidFill>
            <a:prstDash val="solid"/>
          </a:ln>
        </p:spPr>
      </p:sp>
      <p:sp>
        <p:nvSpPr>
          <p:cNvPr id="36" name="Text 34"/>
          <p:cNvSpPr/>
          <p:nvPr/>
        </p:nvSpPr>
        <p:spPr>
          <a:xfrm>
            <a:off x="1298448" y="4663440"/>
            <a:ext cx="50292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5A70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Teal</a:t>
            </a:r>
            <a:endParaRPr lang="en-US" sz="750" dirty="0"/>
          </a:p>
        </p:txBody>
      </p:sp>
      <p:sp>
        <p:nvSpPr>
          <p:cNvPr id="37" name="Shape 35"/>
          <p:cNvSpPr/>
          <p:nvPr/>
        </p:nvSpPr>
        <p:spPr>
          <a:xfrm>
            <a:off x="1828800" y="4663440"/>
            <a:ext cx="164592" cy="164592"/>
          </a:xfrm>
          <a:prstGeom prst="rect">
            <a:avLst/>
          </a:prstGeom>
          <a:solidFill>
            <a:srgbClr val="5DCAA5"/>
          </a:solidFill>
          <a:ln w="6350">
            <a:solidFill>
              <a:srgbClr val="2A4D3A"/>
            </a:solidFill>
            <a:prstDash val="solid"/>
          </a:ln>
        </p:spPr>
      </p:sp>
      <p:sp>
        <p:nvSpPr>
          <p:cNvPr id="38" name="Text 36"/>
          <p:cNvSpPr/>
          <p:nvPr/>
        </p:nvSpPr>
        <p:spPr>
          <a:xfrm>
            <a:off x="2029968" y="4663440"/>
            <a:ext cx="50292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5A70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Teal LT</a:t>
            </a:r>
            <a:endParaRPr lang="en-US" sz="750" dirty="0"/>
          </a:p>
        </p:txBody>
      </p:sp>
      <p:sp>
        <p:nvSpPr>
          <p:cNvPr id="39" name="Shape 37"/>
          <p:cNvSpPr/>
          <p:nvPr/>
        </p:nvSpPr>
        <p:spPr>
          <a:xfrm>
            <a:off x="2560320" y="4663440"/>
            <a:ext cx="164592" cy="164592"/>
          </a:xfrm>
          <a:prstGeom prst="rect">
            <a:avLst/>
          </a:prstGeom>
          <a:solidFill>
            <a:srgbClr val="0F2119"/>
          </a:solidFill>
          <a:ln w="6350">
            <a:solidFill>
              <a:srgbClr val="2A4D3A"/>
            </a:solidFill>
            <a:prstDash val="solid"/>
          </a:ln>
        </p:spPr>
      </p:sp>
      <p:sp>
        <p:nvSpPr>
          <p:cNvPr id="40" name="Text 38"/>
          <p:cNvSpPr/>
          <p:nvPr/>
        </p:nvSpPr>
        <p:spPr>
          <a:xfrm>
            <a:off x="2761488" y="4663440"/>
            <a:ext cx="50292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5A70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Forest</a:t>
            </a:r>
            <a:endParaRPr lang="en-US" sz="750" dirty="0"/>
          </a:p>
        </p:txBody>
      </p:sp>
      <p:sp>
        <p:nvSpPr>
          <p:cNvPr id="41" name="Shape 39"/>
          <p:cNvSpPr/>
          <p:nvPr/>
        </p:nvSpPr>
        <p:spPr>
          <a:xfrm>
            <a:off x="3291840" y="4663440"/>
            <a:ext cx="164592" cy="164592"/>
          </a:xfrm>
          <a:prstGeom prst="rect">
            <a:avLst/>
          </a:prstGeom>
          <a:solidFill>
            <a:srgbClr val="F0C975"/>
          </a:solidFill>
          <a:ln w="6350">
            <a:solidFill>
              <a:srgbClr val="2A4D3A"/>
            </a:solidFill>
            <a:prstDash val="solid"/>
          </a:ln>
        </p:spPr>
      </p:sp>
      <p:sp>
        <p:nvSpPr>
          <p:cNvPr id="42" name="Text 40"/>
          <p:cNvSpPr/>
          <p:nvPr/>
        </p:nvSpPr>
        <p:spPr>
          <a:xfrm>
            <a:off x="3493008" y="4663440"/>
            <a:ext cx="50292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5A70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Amber</a:t>
            </a:r>
            <a:endParaRPr lang="en-US" sz="750" dirty="0"/>
          </a:p>
        </p:txBody>
      </p:sp>
      <p:sp>
        <p:nvSpPr>
          <p:cNvPr id="43" name="Shape 41"/>
          <p:cNvSpPr/>
          <p:nvPr/>
        </p:nvSpPr>
        <p:spPr>
          <a:xfrm>
            <a:off x="4023360" y="4663440"/>
            <a:ext cx="164592" cy="164592"/>
          </a:xfrm>
          <a:prstGeom prst="rect">
            <a:avLst/>
          </a:prstGeom>
          <a:solidFill>
            <a:srgbClr val="F0FAF6"/>
          </a:solidFill>
          <a:ln w="6350">
            <a:solidFill>
              <a:srgbClr val="2A4D3A"/>
            </a:solidFill>
            <a:prstDash val="solid"/>
          </a:ln>
        </p:spPr>
      </p:sp>
      <p:sp>
        <p:nvSpPr>
          <p:cNvPr id="44" name="Text 42"/>
          <p:cNvSpPr/>
          <p:nvPr/>
        </p:nvSpPr>
        <p:spPr>
          <a:xfrm>
            <a:off x="4224528" y="4663440"/>
            <a:ext cx="50292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5A70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White</a:t>
            </a:r>
            <a:endParaRPr lang="en-US" sz="750" dirty="0"/>
          </a:p>
        </p:txBody>
      </p:sp>
      <p:sp>
        <p:nvSpPr>
          <p:cNvPr id="45" name="Shape 43"/>
          <p:cNvSpPr/>
          <p:nvPr/>
        </p:nvSpPr>
        <p:spPr>
          <a:xfrm>
            <a:off x="457200" y="4937760"/>
            <a:ext cx="146304" cy="146304"/>
          </a:xfrm>
          <a:prstGeom prst="rect">
            <a:avLst/>
          </a:prstGeom>
          <a:solidFill>
            <a:srgbClr val="1D9E75"/>
          </a:solidFill>
          <a:ln w="12700">
            <a:solidFill>
              <a:srgbClr val="1D9E75"/>
            </a:solidFill>
            <a:prstDash val="solid"/>
          </a:ln>
        </p:spPr>
      </p:sp>
      <p:sp>
        <p:nvSpPr>
          <p:cNvPr id="46" name="Text 44"/>
          <p:cNvSpPr/>
          <p:nvPr/>
        </p:nvSpPr>
        <p:spPr>
          <a:xfrm>
            <a:off x="658368" y="4864608"/>
            <a:ext cx="27432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C8E8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Garderop ai</a:t>
            </a:r>
            <a:endParaRPr lang="en-US" sz="1000" dirty="0"/>
          </a:p>
        </p:txBody>
      </p:sp>
      <p:sp>
        <p:nvSpPr>
          <p:cNvPr id="47" name="Text 45"/>
          <p:cNvSpPr/>
          <p:nvPr/>
        </p:nvSpPr>
        <p:spPr>
          <a:xfrm>
            <a:off x="8229600" y="4864608"/>
            <a:ext cx="6400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5A70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14 / 15</a:t>
            </a:r>
            <a:endParaRPr lang="en-US" sz="9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0A181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956048"/>
            <a:ext cx="9144000" cy="182880"/>
          </a:xfrm>
          <a:prstGeom prst="rect">
            <a:avLst/>
          </a:prstGeom>
          <a:solidFill>
            <a:srgbClr val="1D9E75"/>
          </a:solidFill>
          <a:ln w="12700">
            <a:solidFill>
              <a:srgbClr val="1D9E75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457200" y="411480"/>
            <a:ext cx="164592" cy="36576"/>
          </a:xfrm>
          <a:prstGeom prst="rect">
            <a:avLst/>
          </a:prstGeom>
          <a:solidFill>
            <a:srgbClr val="1D9E75"/>
          </a:solidFill>
          <a:ln w="12700">
            <a:solidFill>
              <a:srgbClr val="1D9E75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685800" y="310896"/>
            <a:ext cx="5486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300" kern="0" dirty="0">
                <a:solidFill>
                  <a:srgbClr val="1D9E7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15  ЧТО МЫ ИЩЕМ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457200" y="777240"/>
            <a:ext cx="822960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spc="-100" kern="0" dirty="0">
                <a:solidFill>
                  <a:srgbClr val="F0FAF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Финансирование MVP и первых 1,000 пользователей</a:t>
            </a:r>
            <a:endParaRPr lang="en-US" sz="3000" dirty="0"/>
          </a:p>
        </p:txBody>
      </p:sp>
      <p:sp>
        <p:nvSpPr>
          <p:cNvPr id="6" name="Shape 4"/>
          <p:cNvSpPr/>
          <p:nvPr/>
        </p:nvSpPr>
        <p:spPr>
          <a:xfrm>
            <a:off x="457200" y="1993392"/>
            <a:ext cx="4041648" cy="1005840"/>
          </a:xfrm>
          <a:prstGeom prst="rect">
            <a:avLst/>
          </a:prstGeom>
          <a:solidFill>
            <a:srgbClr val="0F2119"/>
          </a:solidFill>
          <a:ln w="9525">
            <a:solidFill>
              <a:srgbClr val="2A4D3A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640080" y="2267712"/>
            <a:ext cx="457200" cy="457200"/>
          </a:xfrm>
          <a:prstGeom prst="ellipse">
            <a:avLst/>
          </a:prstGeom>
          <a:solidFill>
            <a:srgbClr val="1D9E75"/>
          </a:solidFill>
          <a:ln w="19050">
            <a:solidFill>
              <a:srgbClr val="5DCAA5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640080" y="2267712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A181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01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1225296" y="2157984"/>
            <a:ext cx="3127248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0FAF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Инвестиции</a:t>
            </a:r>
            <a:endParaRPr lang="en-US" sz="1400" dirty="0"/>
          </a:p>
        </p:txBody>
      </p:sp>
      <p:sp>
        <p:nvSpPr>
          <p:cNvPr id="10" name="Text 8"/>
          <p:cNvSpPr/>
          <p:nvPr/>
        </p:nvSpPr>
        <p:spPr>
          <a:xfrm>
            <a:off x="1225296" y="2414016"/>
            <a:ext cx="3127248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C8E8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Финансирование MVP и первых 1,000 пользователей</a:t>
            </a:r>
            <a:endParaRPr lang="en-US" sz="1000" dirty="0"/>
          </a:p>
        </p:txBody>
      </p:sp>
      <p:sp>
        <p:nvSpPr>
          <p:cNvPr id="11" name="Shape 9"/>
          <p:cNvSpPr/>
          <p:nvPr/>
        </p:nvSpPr>
        <p:spPr>
          <a:xfrm>
            <a:off x="4645152" y="1993392"/>
            <a:ext cx="4041648" cy="1005840"/>
          </a:xfrm>
          <a:prstGeom prst="rect">
            <a:avLst/>
          </a:prstGeom>
          <a:solidFill>
            <a:srgbClr val="0F2119"/>
          </a:solidFill>
          <a:ln w="9525">
            <a:solidFill>
              <a:srgbClr val="2A4D3A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4828032" y="2267712"/>
            <a:ext cx="457200" cy="457200"/>
          </a:xfrm>
          <a:prstGeom prst="ellipse">
            <a:avLst/>
          </a:prstGeom>
          <a:solidFill>
            <a:srgbClr val="1D9E75"/>
          </a:solidFill>
          <a:ln w="19050">
            <a:solidFill>
              <a:srgbClr val="5DCAA5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4828032" y="2267712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A181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02</a:t>
            </a:r>
            <a:endParaRPr lang="en-US" sz="1400" dirty="0"/>
          </a:p>
        </p:txBody>
      </p:sp>
      <p:sp>
        <p:nvSpPr>
          <p:cNvPr id="14" name="Text 12"/>
          <p:cNvSpPr/>
          <p:nvPr/>
        </p:nvSpPr>
        <p:spPr>
          <a:xfrm>
            <a:off x="5413248" y="2157984"/>
            <a:ext cx="3127248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0FAF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Опыт</a:t>
            </a:r>
            <a:endParaRPr lang="en-US" sz="1400" dirty="0"/>
          </a:p>
        </p:txBody>
      </p:sp>
      <p:sp>
        <p:nvSpPr>
          <p:cNvPr id="15" name="Text 13"/>
          <p:cNvSpPr/>
          <p:nvPr/>
        </p:nvSpPr>
        <p:spPr>
          <a:xfrm>
            <a:off x="5413248" y="2414016"/>
            <a:ext cx="3127248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C8E8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Знания и связи в стартапах и локальном рынке</a:t>
            </a:r>
            <a:endParaRPr lang="en-US" sz="1000" dirty="0"/>
          </a:p>
        </p:txBody>
      </p:sp>
      <p:sp>
        <p:nvSpPr>
          <p:cNvPr id="16" name="Shape 14"/>
          <p:cNvSpPr/>
          <p:nvPr/>
        </p:nvSpPr>
        <p:spPr>
          <a:xfrm>
            <a:off x="457200" y="3145536"/>
            <a:ext cx="4041648" cy="1005840"/>
          </a:xfrm>
          <a:prstGeom prst="rect">
            <a:avLst/>
          </a:prstGeom>
          <a:solidFill>
            <a:srgbClr val="0F2119"/>
          </a:solidFill>
          <a:ln w="9525">
            <a:solidFill>
              <a:srgbClr val="2A4D3A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640080" y="3419856"/>
            <a:ext cx="457200" cy="457200"/>
          </a:xfrm>
          <a:prstGeom prst="ellipse">
            <a:avLst/>
          </a:prstGeom>
          <a:solidFill>
            <a:srgbClr val="1D9E75"/>
          </a:solidFill>
          <a:ln w="19050">
            <a:solidFill>
              <a:srgbClr val="5DCAA5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640080" y="3419856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A181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03</a:t>
            </a:r>
            <a:endParaRPr lang="en-US" sz="1400" dirty="0"/>
          </a:p>
        </p:txBody>
      </p:sp>
      <p:sp>
        <p:nvSpPr>
          <p:cNvPr id="19" name="Text 17"/>
          <p:cNvSpPr/>
          <p:nvPr/>
        </p:nvSpPr>
        <p:spPr>
          <a:xfrm>
            <a:off x="1225296" y="3310128"/>
            <a:ext cx="3127248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0FAF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Маркетинг</a:t>
            </a:r>
            <a:endParaRPr lang="en-US" sz="1400" dirty="0"/>
          </a:p>
        </p:txBody>
      </p:sp>
      <p:sp>
        <p:nvSpPr>
          <p:cNvPr id="20" name="Text 18"/>
          <p:cNvSpPr/>
          <p:nvPr/>
        </p:nvSpPr>
        <p:spPr>
          <a:xfrm>
            <a:off x="1225296" y="3566160"/>
            <a:ext cx="3127248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C8E8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Распространение через Instagram, TikTok, Telegram</a:t>
            </a:r>
            <a:endParaRPr lang="en-US" sz="1000" dirty="0"/>
          </a:p>
        </p:txBody>
      </p:sp>
      <p:sp>
        <p:nvSpPr>
          <p:cNvPr id="21" name="Shape 19"/>
          <p:cNvSpPr/>
          <p:nvPr/>
        </p:nvSpPr>
        <p:spPr>
          <a:xfrm>
            <a:off x="4645152" y="3145536"/>
            <a:ext cx="4041648" cy="1005840"/>
          </a:xfrm>
          <a:prstGeom prst="rect">
            <a:avLst/>
          </a:prstGeom>
          <a:solidFill>
            <a:srgbClr val="0F2119"/>
          </a:solidFill>
          <a:ln w="9525">
            <a:solidFill>
              <a:srgbClr val="2A4D3A"/>
            </a:solidFill>
            <a:prstDash val="solid"/>
          </a:ln>
        </p:spPr>
      </p:sp>
      <p:sp>
        <p:nvSpPr>
          <p:cNvPr id="22" name="Shape 20"/>
          <p:cNvSpPr/>
          <p:nvPr/>
        </p:nvSpPr>
        <p:spPr>
          <a:xfrm>
            <a:off x="4828032" y="3419856"/>
            <a:ext cx="457200" cy="457200"/>
          </a:xfrm>
          <a:prstGeom prst="ellipse">
            <a:avLst/>
          </a:prstGeom>
          <a:solidFill>
            <a:srgbClr val="1D9E75"/>
          </a:solidFill>
          <a:ln w="19050">
            <a:solidFill>
              <a:srgbClr val="5DCAA5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4828032" y="3419856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A181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04</a:t>
            </a:r>
            <a:endParaRPr lang="en-US" sz="1400" dirty="0"/>
          </a:p>
        </p:txBody>
      </p:sp>
      <p:sp>
        <p:nvSpPr>
          <p:cNvPr id="24" name="Text 22"/>
          <p:cNvSpPr/>
          <p:nvPr/>
        </p:nvSpPr>
        <p:spPr>
          <a:xfrm>
            <a:off x="5413248" y="3310128"/>
            <a:ext cx="3127248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0FAF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Расширение</a:t>
            </a:r>
            <a:endParaRPr lang="en-US" sz="1400" dirty="0"/>
          </a:p>
        </p:txBody>
      </p:sp>
      <p:sp>
        <p:nvSpPr>
          <p:cNvPr id="25" name="Text 23"/>
          <p:cNvSpPr/>
          <p:nvPr/>
        </p:nvSpPr>
        <p:spPr>
          <a:xfrm>
            <a:off x="5413248" y="3566160"/>
            <a:ext cx="3127248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C8E8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Стратегическая поддержка для рынков за пределами Узбекистана</a:t>
            </a:r>
            <a:endParaRPr lang="en-US" sz="1000" dirty="0"/>
          </a:p>
        </p:txBody>
      </p:sp>
      <p:sp>
        <p:nvSpPr>
          <p:cNvPr id="26" name="Shape 24"/>
          <p:cNvSpPr/>
          <p:nvPr/>
        </p:nvSpPr>
        <p:spPr>
          <a:xfrm>
            <a:off x="457200" y="4114800"/>
            <a:ext cx="8229600" cy="0"/>
          </a:xfrm>
          <a:prstGeom prst="line">
            <a:avLst/>
          </a:prstGeom>
          <a:noFill/>
          <a:ln w="6350">
            <a:solidFill>
              <a:srgbClr val="2A4D3A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457200" y="4187952"/>
            <a:ext cx="256032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5DCA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20,000+</a:t>
            </a:r>
            <a:endParaRPr lang="en-US" sz="2000" dirty="0"/>
          </a:p>
        </p:txBody>
      </p:sp>
      <p:sp>
        <p:nvSpPr>
          <p:cNvPr id="28" name="Text 26"/>
          <p:cNvSpPr/>
          <p:nvPr/>
        </p:nvSpPr>
        <p:spPr>
          <a:xfrm>
            <a:off x="457200" y="4517136"/>
            <a:ext cx="25603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C8E8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Цель за 1 год</a:t>
            </a:r>
            <a:endParaRPr lang="en-US" sz="850" dirty="0"/>
          </a:p>
        </p:txBody>
      </p:sp>
      <p:sp>
        <p:nvSpPr>
          <p:cNvPr id="29" name="Text 27"/>
          <p:cNvSpPr/>
          <p:nvPr/>
        </p:nvSpPr>
        <p:spPr>
          <a:xfrm>
            <a:off x="3200400" y="4187952"/>
            <a:ext cx="256032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5DCA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 тарифа</a:t>
            </a:r>
            <a:endParaRPr lang="en-US" sz="2000" dirty="0"/>
          </a:p>
        </p:txBody>
      </p:sp>
      <p:sp>
        <p:nvSpPr>
          <p:cNvPr id="30" name="Text 28"/>
          <p:cNvSpPr/>
          <p:nvPr/>
        </p:nvSpPr>
        <p:spPr>
          <a:xfrm>
            <a:off x="3200400" y="4517136"/>
            <a:ext cx="25603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C8E8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Free · Pro · Family</a:t>
            </a:r>
            <a:endParaRPr lang="en-US" sz="850" dirty="0"/>
          </a:p>
        </p:txBody>
      </p:sp>
      <p:sp>
        <p:nvSpPr>
          <p:cNvPr id="31" name="Text 29"/>
          <p:cNvSpPr/>
          <p:nvPr/>
        </p:nvSpPr>
        <p:spPr>
          <a:xfrm>
            <a:off x="5943600" y="4187952"/>
            <a:ext cx="256032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5DCA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507M сум</a:t>
            </a:r>
            <a:endParaRPr lang="en-US" sz="2000" dirty="0"/>
          </a:p>
        </p:txBody>
      </p:sp>
      <p:sp>
        <p:nvSpPr>
          <p:cNvPr id="32" name="Text 30"/>
          <p:cNvSpPr/>
          <p:nvPr/>
        </p:nvSpPr>
        <p:spPr>
          <a:xfrm>
            <a:off x="5943600" y="4517136"/>
            <a:ext cx="25603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C8E8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Годовая чистая прибыль</a:t>
            </a:r>
            <a:endParaRPr lang="en-US" sz="850" dirty="0"/>
          </a:p>
        </p:txBody>
      </p:sp>
      <p:sp>
        <p:nvSpPr>
          <p:cNvPr id="33" name="Shape 31"/>
          <p:cNvSpPr/>
          <p:nvPr/>
        </p:nvSpPr>
        <p:spPr>
          <a:xfrm>
            <a:off x="457200" y="4736592"/>
            <a:ext cx="8229600" cy="182880"/>
          </a:xfrm>
          <a:prstGeom prst="rect">
            <a:avLst/>
          </a:prstGeom>
          <a:solidFill>
            <a:srgbClr val="0F2119"/>
          </a:solidFill>
          <a:ln w="12700">
            <a:solidFill>
              <a:srgbClr val="2A4D3A"/>
            </a:solidFill>
            <a:prstDash val="solid"/>
          </a:ln>
        </p:spPr>
      </p:sp>
      <p:sp>
        <p:nvSpPr>
          <p:cNvPr id="34" name="Text 32"/>
          <p:cNvSpPr/>
          <p:nvPr/>
        </p:nvSpPr>
        <p:spPr>
          <a:xfrm>
            <a:off x="548640" y="4736592"/>
            <a:ext cx="73152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850" b="1" dirty="0">
                <a:solidFill>
                  <a:srgbClr val="5DCA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garderop.uz@gmail.com  ·  garderop.ai  ·  Telegram: @garderopai</a:t>
            </a:r>
            <a:endParaRPr lang="en-US" sz="85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A181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57200" y="411480"/>
            <a:ext cx="164592" cy="36576"/>
          </a:xfrm>
          <a:prstGeom prst="rect">
            <a:avLst/>
          </a:prstGeom>
          <a:solidFill>
            <a:srgbClr val="1D9E75"/>
          </a:solidFill>
          <a:ln w="12700">
            <a:solidFill>
              <a:srgbClr val="1D9E75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685800" y="310896"/>
            <a:ext cx="3657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1D9E7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01  ПРОБЛЕМА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457200" y="658368"/>
            <a:ext cx="822960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spc="-100" kern="0" dirty="0">
                <a:solidFill>
                  <a:srgbClr val="F0FAF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Люди каждый день мучаются с выбором одежды</a:t>
            </a:r>
            <a:endParaRPr lang="en-US" sz="3000" dirty="0"/>
          </a:p>
        </p:txBody>
      </p:sp>
      <p:sp>
        <p:nvSpPr>
          <p:cNvPr id="5" name="Shape 3"/>
          <p:cNvSpPr/>
          <p:nvPr/>
        </p:nvSpPr>
        <p:spPr>
          <a:xfrm>
            <a:off x="457200" y="1691640"/>
            <a:ext cx="4032504" cy="1325880"/>
          </a:xfrm>
          <a:prstGeom prst="rect">
            <a:avLst/>
          </a:prstGeom>
          <a:solidFill>
            <a:srgbClr val="0F2119"/>
          </a:solidFill>
          <a:ln w="9525">
            <a:solidFill>
              <a:srgbClr val="2A4D3A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457200" y="1691640"/>
            <a:ext cx="54864" cy="1325880"/>
          </a:xfrm>
          <a:prstGeom prst="rect">
            <a:avLst/>
          </a:prstGeom>
          <a:solidFill>
            <a:srgbClr val="E8593C"/>
          </a:solidFill>
          <a:ln w="12700">
            <a:solidFill>
              <a:srgbClr val="E8593C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731520" y="1947672"/>
            <a:ext cx="292608" cy="292608"/>
          </a:xfrm>
          <a:prstGeom prst="ellipse">
            <a:avLst/>
          </a:prstGeom>
          <a:solidFill>
            <a:srgbClr val="0A1812"/>
          </a:solidFill>
          <a:ln w="19050">
            <a:solidFill>
              <a:srgbClr val="E8593C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731520" y="1947672"/>
            <a:ext cx="29260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E859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X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1133856" y="1892808"/>
            <a:ext cx="3191256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0FAF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15-20 минут уходит каждый день</a:t>
            </a:r>
            <a:endParaRPr lang="en-US" sz="1400" dirty="0"/>
          </a:p>
        </p:txBody>
      </p:sp>
      <p:sp>
        <p:nvSpPr>
          <p:cNvPr id="10" name="Text 8"/>
          <p:cNvSpPr/>
          <p:nvPr/>
        </p:nvSpPr>
        <p:spPr>
          <a:xfrm>
            <a:off x="1133856" y="2295144"/>
            <a:ext cx="3191256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C8E8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Выбор одежды — 100+ часов в год. Это время для семьи, работы, себя.</a:t>
            </a:r>
            <a:endParaRPr lang="en-US" sz="1050" dirty="0"/>
          </a:p>
        </p:txBody>
      </p:sp>
      <p:sp>
        <p:nvSpPr>
          <p:cNvPr id="11" name="Shape 9"/>
          <p:cNvSpPr/>
          <p:nvPr/>
        </p:nvSpPr>
        <p:spPr>
          <a:xfrm>
            <a:off x="4654296" y="1691640"/>
            <a:ext cx="4032504" cy="1325880"/>
          </a:xfrm>
          <a:prstGeom prst="rect">
            <a:avLst/>
          </a:prstGeom>
          <a:solidFill>
            <a:srgbClr val="0F2119"/>
          </a:solidFill>
          <a:ln w="9525">
            <a:solidFill>
              <a:srgbClr val="2A4D3A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4654296" y="1691640"/>
            <a:ext cx="54864" cy="1325880"/>
          </a:xfrm>
          <a:prstGeom prst="rect">
            <a:avLst/>
          </a:prstGeom>
          <a:solidFill>
            <a:srgbClr val="E8593C"/>
          </a:solidFill>
          <a:ln w="12700">
            <a:solidFill>
              <a:srgbClr val="E8593C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4928616" y="1947672"/>
            <a:ext cx="292608" cy="292608"/>
          </a:xfrm>
          <a:prstGeom prst="ellipse">
            <a:avLst/>
          </a:prstGeom>
          <a:solidFill>
            <a:srgbClr val="0A1812"/>
          </a:solidFill>
          <a:ln w="19050">
            <a:solidFill>
              <a:srgbClr val="E8593C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4928616" y="1947672"/>
            <a:ext cx="29260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E859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X</a:t>
            </a:r>
            <a:endParaRPr lang="en-US" sz="1400" dirty="0"/>
          </a:p>
        </p:txBody>
      </p:sp>
      <p:sp>
        <p:nvSpPr>
          <p:cNvPr id="15" name="Text 13"/>
          <p:cNvSpPr/>
          <p:nvPr/>
        </p:nvSpPr>
        <p:spPr>
          <a:xfrm>
            <a:off x="5330952" y="1892808"/>
            <a:ext cx="3191256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0FAF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30% гардероба забывается</a:t>
            </a:r>
            <a:endParaRPr lang="en-US" sz="1400" dirty="0"/>
          </a:p>
        </p:txBody>
      </p:sp>
      <p:sp>
        <p:nvSpPr>
          <p:cNvPr id="16" name="Text 14"/>
          <p:cNvSpPr/>
          <p:nvPr/>
        </p:nvSpPr>
        <p:spPr>
          <a:xfrm>
            <a:off x="5330952" y="2295144"/>
            <a:ext cx="3191256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C8E8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Большинство не помнит всё, что у них есть. Покупают новое — а старое лежит без дела.</a:t>
            </a:r>
            <a:endParaRPr lang="en-US" sz="1050" dirty="0"/>
          </a:p>
        </p:txBody>
      </p:sp>
      <p:sp>
        <p:nvSpPr>
          <p:cNvPr id="17" name="Shape 15"/>
          <p:cNvSpPr/>
          <p:nvPr/>
        </p:nvSpPr>
        <p:spPr>
          <a:xfrm>
            <a:off x="457200" y="3182112"/>
            <a:ext cx="4032504" cy="1325880"/>
          </a:xfrm>
          <a:prstGeom prst="rect">
            <a:avLst/>
          </a:prstGeom>
          <a:solidFill>
            <a:srgbClr val="0F2119"/>
          </a:solidFill>
          <a:ln w="9525">
            <a:solidFill>
              <a:srgbClr val="2A4D3A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457200" y="3182112"/>
            <a:ext cx="54864" cy="1325880"/>
          </a:xfrm>
          <a:prstGeom prst="rect">
            <a:avLst/>
          </a:prstGeom>
          <a:solidFill>
            <a:srgbClr val="E8593C"/>
          </a:solidFill>
          <a:ln w="12700">
            <a:solidFill>
              <a:srgbClr val="E8593C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731520" y="3438144"/>
            <a:ext cx="292608" cy="292608"/>
          </a:xfrm>
          <a:prstGeom prst="ellipse">
            <a:avLst/>
          </a:prstGeom>
          <a:solidFill>
            <a:srgbClr val="0A1812"/>
          </a:solidFill>
          <a:ln w="19050">
            <a:solidFill>
              <a:srgbClr val="E8593C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731520" y="3438144"/>
            <a:ext cx="29260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E859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X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1133856" y="3383280"/>
            <a:ext cx="3191256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0FAF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Погода и одежда не совпадают</a:t>
            </a:r>
            <a:endParaRPr lang="en-US" sz="1400" dirty="0"/>
          </a:p>
        </p:txBody>
      </p:sp>
      <p:sp>
        <p:nvSpPr>
          <p:cNvPr id="22" name="Text 20"/>
          <p:cNvSpPr/>
          <p:nvPr/>
        </p:nvSpPr>
        <p:spPr>
          <a:xfrm>
            <a:off x="1133856" y="3785616"/>
            <a:ext cx="3191256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C8E8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Утром выбрана одежда, а в обед жарко, вечером холодно. Это повторяется ежедневно.</a:t>
            </a:r>
            <a:endParaRPr lang="en-US" sz="1050" dirty="0"/>
          </a:p>
        </p:txBody>
      </p:sp>
      <p:sp>
        <p:nvSpPr>
          <p:cNvPr id="23" name="Shape 21"/>
          <p:cNvSpPr/>
          <p:nvPr/>
        </p:nvSpPr>
        <p:spPr>
          <a:xfrm>
            <a:off x="4654296" y="3182112"/>
            <a:ext cx="4032504" cy="1325880"/>
          </a:xfrm>
          <a:prstGeom prst="rect">
            <a:avLst/>
          </a:prstGeom>
          <a:solidFill>
            <a:srgbClr val="0F2119"/>
          </a:solidFill>
          <a:ln w="9525">
            <a:solidFill>
              <a:srgbClr val="2A4D3A"/>
            </a:solidFill>
            <a:prstDash val="solid"/>
          </a:ln>
        </p:spPr>
      </p:sp>
      <p:sp>
        <p:nvSpPr>
          <p:cNvPr id="24" name="Shape 22"/>
          <p:cNvSpPr/>
          <p:nvPr/>
        </p:nvSpPr>
        <p:spPr>
          <a:xfrm>
            <a:off x="4654296" y="3182112"/>
            <a:ext cx="54864" cy="1325880"/>
          </a:xfrm>
          <a:prstGeom prst="rect">
            <a:avLst/>
          </a:prstGeom>
          <a:solidFill>
            <a:srgbClr val="E8593C"/>
          </a:solidFill>
          <a:ln w="12700">
            <a:solidFill>
              <a:srgbClr val="E8593C"/>
            </a:solidFill>
            <a:prstDash val="solid"/>
          </a:ln>
        </p:spPr>
      </p:sp>
      <p:sp>
        <p:nvSpPr>
          <p:cNvPr id="25" name="Shape 23"/>
          <p:cNvSpPr/>
          <p:nvPr/>
        </p:nvSpPr>
        <p:spPr>
          <a:xfrm>
            <a:off x="4928616" y="3438144"/>
            <a:ext cx="292608" cy="292608"/>
          </a:xfrm>
          <a:prstGeom prst="ellipse">
            <a:avLst/>
          </a:prstGeom>
          <a:solidFill>
            <a:srgbClr val="0A1812"/>
          </a:solidFill>
          <a:ln w="19050">
            <a:solidFill>
              <a:srgbClr val="E8593C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4928616" y="3438144"/>
            <a:ext cx="29260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E859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X</a:t>
            </a:r>
            <a:endParaRPr lang="en-US" sz="1400" dirty="0"/>
          </a:p>
        </p:txBody>
      </p:sp>
      <p:sp>
        <p:nvSpPr>
          <p:cNvPr id="27" name="Text 25"/>
          <p:cNvSpPr/>
          <p:nvPr/>
        </p:nvSpPr>
        <p:spPr>
          <a:xfrm>
            <a:off x="5330952" y="3383280"/>
            <a:ext cx="3191256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0FAF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Семейный гардероб сложно вести</a:t>
            </a:r>
            <a:endParaRPr lang="en-US" sz="1400" dirty="0"/>
          </a:p>
        </p:txBody>
      </p:sp>
      <p:sp>
        <p:nvSpPr>
          <p:cNvPr id="28" name="Text 26"/>
          <p:cNvSpPr/>
          <p:nvPr/>
        </p:nvSpPr>
        <p:spPr>
          <a:xfrm>
            <a:off x="5330952" y="3785616"/>
            <a:ext cx="3191256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C8E8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Дети, супруг(а) — держать всё в голове родителям тяжело.</a:t>
            </a:r>
            <a:endParaRPr lang="en-US" sz="1050" dirty="0"/>
          </a:p>
        </p:txBody>
      </p:sp>
      <p:sp>
        <p:nvSpPr>
          <p:cNvPr id="29" name="Shape 27"/>
          <p:cNvSpPr/>
          <p:nvPr/>
        </p:nvSpPr>
        <p:spPr>
          <a:xfrm>
            <a:off x="457200" y="4535424"/>
            <a:ext cx="8229600" cy="274320"/>
          </a:xfrm>
          <a:prstGeom prst="rect">
            <a:avLst/>
          </a:prstGeom>
          <a:solidFill>
            <a:srgbClr val="162C22"/>
          </a:solidFill>
          <a:ln w="12700">
            <a:solidFill>
              <a:srgbClr val="1D9E75"/>
            </a:solidFill>
            <a:prstDash val="solid"/>
          </a:ln>
        </p:spPr>
      </p:sp>
      <p:sp>
        <p:nvSpPr>
          <p:cNvPr id="30" name="Shape 28"/>
          <p:cNvSpPr/>
          <p:nvPr/>
        </p:nvSpPr>
        <p:spPr>
          <a:xfrm>
            <a:off x="457200" y="4535424"/>
            <a:ext cx="54864" cy="274320"/>
          </a:xfrm>
          <a:prstGeom prst="rect">
            <a:avLst/>
          </a:prstGeom>
          <a:solidFill>
            <a:srgbClr val="1D9E75"/>
          </a:solidFill>
          <a:ln w="12700">
            <a:solidFill>
              <a:srgbClr val="1D9E75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603504" y="4535424"/>
            <a:ext cx="7955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5DCA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В Узбекистане нет специализированного приложения, решающего эти проблемы — Garderop ai будет первым</a:t>
            </a:r>
            <a:endParaRPr lang="en-US" sz="1000" dirty="0"/>
          </a:p>
        </p:txBody>
      </p:sp>
      <p:sp>
        <p:nvSpPr>
          <p:cNvPr id="32" name="Shape 30"/>
          <p:cNvSpPr/>
          <p:nvPr/>
        </p:nvSpPr>
        <p:spPr>
          <a:xfrm>
            <a:off x="457200" y="4937760"/>
            <a:ext cx="146304" cy="146304"/>
          </a:xfrm>
          <a:prstGeom prst="rect">
            <a:avLst/>
          </a:prstGeom>
          <a:solidFill>
            <a:srgbClr val="1D9E75"/>
          </a:solidFill>
          <a:ln w="12700">
            <a:solidFill>
              <a:srgbClr val="1D9E75"/>
            </a:solidFill>
            <a:prstDash val="solid"/>
          </a:ln>
        </p:spPr>
      </p:sp>
      <p:sp>
        <p:nvSpPr>
          <p:cNvPr id="33" name="Text 31"/>
          <p:cNvSpPr/>
          <p:nvPr/>
        </p:nvSpPr>
        <p:spPr>
          <a:xfrm>
            <a:off x="658368" y="4864608"/>
            <a:ext cx="27432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C8E8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Garderop ai</a:t>
            </a:r>
            <a:endParaRPr lang="en-US" sz="1000" dirty="0"/>
          </a:p>
        </p:txBody>
      </p:sp>
      <p:sp>
        <p:nvSpPr>
          <p:cNvPr id="34" name="Text 32"/>
          <p:cNvSpPr/>
          <p:nvPr/>
        </p:nvSpPr>
        <p:spPr>
          <a:xfrm>
            <a:off x="8229600" y="4864608"/>
            <a:ext cx="6400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5A70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01 / 15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A181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57200" y="411480"/>
            <a:ext cx="164592" cy="36576"/>
          </a:xfrm>
          <a:prstGeom prst="rect">
            <a:avLst/>
          </a:prstGeom>
          <a:solidFill>
            <a:srgbClr val="1D9E75"/>
          </a:solidFill>
          <a:ln w="12700">
            <a:solidFill>
              <a:srgbClr val="1D9E75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685800" y="310896"/>
            <a:ext cx="3657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1D9E7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02  ЧТО ТАКОЕ GARDEROP AI?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457200" y="658368"/>
            <a:ext cx="822960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spc="-100" kern="0" dirty="0">
                <a:solidFill>
                  <a:srgbClr val="F0FAF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Весь гардероб в телефоне — упорядоченно, умно, удобно</a:t>
            </a:r>
            <a:endParaRPr lang="en-US" sz="3000" dirty="0"/>
          </a:p>
        </p:txBody>
      </p:sp>
      <p:sp>
        <p:nvSpPr>
          <p:cNvPr id="5" name="Shape 3"/>
          <p:cNvSpPr/>
          <p:nvPr/>
        </p:nvSpPr>
        <p:spPr>
          <a:xfrm>
            <a:off x="457200" y="1691640"/>
            <a:ext cx="2645664" cy="1371600"/>
          </a:xfrm>
          <a:prstGeom prst="rect">
            <a:avLst/>
          </a:prstGeom>
          <a:solidFill>
            <a:srgbClr val="0F2119"/>
          </a:solidFill>
          <a:ln w="9525">
            <a:solidFill>
              <a:srgbClr val="2A4D3A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457200" y="1691640"/>
            <a:ext cx="2645664" cy="36576"/>
          </a:xfrm>
          <a:prstGeom prst="rect">
            <a:avLst/>
          </a:prstGeom>
          <a:solidFill>
            <a:srgbClr val="1D9E75"/>
          </a:solidFill>
          <a:ln w="12700">
            <a:solidFill>
              <a:srgbClr val="1D9E75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658368" y="1892808"/>
            <a:ext cx="420624" cy="420624"/>
          </a:xfrm>
          <a:prstGeom prst="ellipse">
            <a:avLst/>
          </a:prstGeom>
          <a:solidFill>
            <a:srgbClr val="1D9E75"/>
          </a:solidFill>
          <a:ln w="19050">
            <a:solidFill>
              <a:srgbClr val="5DCAA5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658368" y="1892808"/>
            <a:ext cx="420624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0A181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01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658368" y="2350008"/>
            <a:ext cx="2243328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0FAF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Цифровой гардероб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658368" y="2624328"/>
            <a:ext cx="224332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950" dirty="0">
                <a:solidFill>
                  <a:srgbClr val="C8E8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Добавляйте каждую вещь с фото. Сортировка по сезону, цвету и типу.</a:t>
            </a:r>
            <a:endParaRPr lang="en-US" sz="950" dirty="0"/>
          </a:p>
        </p:txBody>
      </p:sp>
      <p:sp>
        <p:nvSpPr>
          <p:cNvPr id="11" name="Shape 9"/>
          <p:cNvSpPr/>
          <p:nvPr/>
        </p:nvSpPr>
        <p:spPr>
          <a:xfrm>
            <a:off x="3249168" y="1691640"/>
            <a:ext cx="2645664" cy="1371600"/>
          </a:xfrm>
          <a:prstGeom prst="rect">
            <a:avLst/>
          </a:prstGeom>
          <a:solidFill>
            <a:srgbClr val="0F2119"/>
          </a:solidFill>
          <a:ln w="9525">
            <a:solidFill>
              <a:srgbClr val="2A4D3A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3249168" y="1691640"/>
            <a:ext cx="2645664" cy="36576"/>
          </a:xfrm>
          <a:prstGeom prst="rect">
            <a:avLst/>
          </a:prstGeom>
          <a:solidFill>
            <a:srgbClr val="1D9E75"/>
          </a:solidFill>
          <a:ln w="12700">
            <a:solidFill>
              <a:srgbClr val="1D9E75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3450336" y="1892808"/>
            <a:ext cx="420624" cy="420624"/>
          </a:xfrm>
          <a:prstGeom prst="ellipse">
            <a:avLst/>
          </a:prstGeom>
          <a:solidFill>
            <a:srgbClr val="1D9E75"/>
          </a:solidFill>
          <a:ln w="19050">
            <a:solidFill>
              <a:srgbClr val="5DCAA5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3450336" y="1892808"/>
            <a:ext cx="420624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0A181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02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3450336" y="2350008"/>
            <a:ext cx="2243328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0FAF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AI-стилист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3450336" y="2624328"/>
            <a:ext cx="224332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950" dirty="0">
                <a:solidFill>
                  <a:srgbClr val="C8E8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Смотрит погоду и подбирает оптимальную комбинацию из вашего гардероба.</a:t>
            </a:r>
            <a:endParaRPr lang="en-US" sz="950" dirty="0"/>
          </a:p>
        </p:txBody>
      </p:sp>
      <p:sp>
        <p:nvSpPr>
          <p:cNvPr id="17" name="Shape 15"/>
          <p:cNvSpPr/>
          <p:nvPr/>
        </p:nvSpPr>
        <p:spPr>
          <a:xfrm>
            <a:off x="6041136" y="1691640"/>
            <a:ext cx="2645664" cy="1371600"/>
          </a:xfrm>
          <a:prstGeom prst="rect">
            <a:avLst/>
          </a:prstGeom>
          <a:solidFill>
            <a:srgbClr val="0F2119"/>
          </a:solidFill>
          <a:ln w="9525">
            <a:solidFill>
              <a:srgbClr val="2A4D3A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6041136" y="1691640"/>
            <a:ext cx="2645664" cy="36576"/>
          </a:xfrm>
          <a:prstGeom prst="rect">
            <a:avLst/>
          </a:prstGeom>
          <a:solidFill>
            <a:srgbClr val="1D9E75"/>
          </a:solidFill>
          <a:ln w="12700">
            <a:solidFill>
              <a:srgbClr val="1D9E75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6242304" y="1892808"/>
            <a:ext cx="420624" cy="420624"/>
          </a:xfrm>
          <a:prstGeom prst="ellipse">
            <a:avLst/>
          </a:prstGeom>
          <a:solidFill>
            <a:srgbClr val="1D9E75"/>
          </a:solidFill>
          <a:ln w="19050">
            <a:solidFill>
              <a:srgbClr val="5DCAA5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6242304" y="1892808"/>
            <a:ext cx="420624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0A181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03</a:t>
            </a:r>
            <a:endParaRPr lang="en-US" sz="1200" dirty="0"/>
          </a:p>
        </p:txBody>
      </p:sp>
      <p:sp>
        <p:nvSpPr>
          <p:cNvPr id="21" name="Text 19"/>
          <p:cNvSpPr/>
          <p:nvPr/>
        </p:nvSpPr>
        <p:spPr>
          <a:xfrm>
            <a:off x="6242304" y="2350008"/>
            <a:ext cx="2243328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0FAF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Для всей семьи</a:t>
            </a:r>
            <a:endParaRPr lang="en-US" sz="1200" dirty="0"/>
          </a:p>
        </p:txBody>
      </p:sp>
      <p:sp>
        <p:nvSpPr>
          <p:cNvPr id="22" name="Text 20"/>
          <p:cNvSpPr/>
          <p:nvPr/>
        </p:nvSpPr>
        <p:spPr>
          <a:xfrm>
            <a:off x="6242304" y="2624328"/>
            <a:ext cx="224332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950" dirty="0">
                <a:solidFill>
                  <a:srgbClr val="C8E8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Дети, муж, жена — управляйте гардеробом всей семьи в одном приложении.</a:t>
            </a:r>
            <a:endParaRPr lang="en-US" sz="950" dirty="0"/>
          </a:p>
        </p:txBody>
      </p:sp>
      <p:sp>
        <p:nvSpPr>
          <p:cNvPr id="23" name="Shape 21"/>
          <p:cNvSpPr/>
          <p:nvPr/>
        </p:nvSpPr>
        <p:spPr>
          <a:xfrm>
            <a:off x="457200" y="3209544"/>
            <a:ext cx="2645664" cy="1371600"/>
          </a:xfrm>
          <a:prstGeom prst="rect">
            <a:avLst/>
          </a:prstGeom>
          <a:solidFill>
            <a:srgbClr val="0F2119"/>
          </a:solidFill>
          <a:ln w="9525">
            <a:solidFill>
              <a:srgbClr val="2A4D3A"/>
            </a:solidFill>
            <a:prstDash val="solid"/>
          </a:ln>
        </p:spPr>
      </p:sp>
      <p:sp>
        <p:nvSpPr>
          <p:cNvPr id="24" name="Shape 22"/>
          <p:cNvSpPr/>
          <p:nvPr/>
        </p:nvSpPr>
        <p:spPr>
          <a:xfrm>
            <a:off x="457200" y="3209544"/>
            <a:ext cx="2645664" cy="36576"/>
          </a:xfrm>
          <a:prstGeom prst="rect">
            <a:avLst/>
          </a:prstGeom>
          <a:solidFill>
            <a:srgbClr val="1D9E75"/>
          </a:solidFill>
          <a:ln w="12700">
            <a:solidFill>
              <a:srgbClr val="1D9E75"/>
            </a:solidFill>
            <a:prstDash val="solid"/>
          </a:ln>
        </p:spPr>
      </p:sp>
      <p:sp>
        <p:nvSpPr>
          <p:cNvPr id="25" name="Shape 23"/>
          <p:cNvSpPr/>
          <p:nvPr/>
        </p:nvSpPr>
        <p:spPr>
          <a:xfrm>
            <a:off x="658368" y="3410712"/>
            <a:ext cx="420624" cy="420624"/>
          </a:xfrm>
          <a:prstGeom prst="ellipse">
            <a:avLst/>
          </a:prstGeom>
          <a:solidFill>
            <a:srgbClr val="1D9E75"/>
          </a:solidFill>
          <a:ln w="19050">
            <a:solidFill>
              <a:srgbClr val="5DCAA5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658368" y="3410712"/>
            <a:ext cx="420624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0A181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04</a:t>
            </a:r>
            <a:endParaRPr lang="en-US" sz="1200" dirty="0"/>
          </a:p>
        </p:txBody>
      </p:sp>
      <p:sp>
        <p:nvSpPr>
          <p:cNvPr id="27" name="Text 25"/>
          <p:cNvSpPr/>
          <p:nvPr/>
        </p:nvSpPr>
        <p:spPr>
          <a:xfrm>
            <a:off x="658368" y="3867912"/>
            <a:ext cx="2243328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0FAF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История и планирование</a:t>
            </a:r>
            <a:endParaRPr lang="en-US" sz="1200" dirty="0"/>
          </a:p>
        </p:txBody>
      </p:sp>
      <p:sp>
        <p:nvSpPr>
          <p:cNvPr id="28" name="Text 26"/>
          <p:cNvSpPr/>
          <p:nvPr/>
        </p:nvSpPr>
        <p:spPr>
          <a:xfrm>
            <a:off x="658368" y="4142232"/>
            <a:ext cx="224332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950" dirty="0">
                <a:solidFill>
                  <a:srgbClr val="C8E8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Что когда было надето — в календаре. Спланируйте и следующую неделю.</a:t>
            </a:r>
            <a:endParaRPr lang="en-US" sz="950" dirty="0"/>
          </a:p>
        </p:txBody>
      </p:sp>
      <p:sp>
        <p:nvSpPr>
          <p:cNvPr id="29" name="Shape 27"/>
          <p:cNvSpPr/>
          <p:nvPr/>
        </p:nvSpPr>
        <p:spPr>
          <a:xfrm>
            <a:off x="3249168" y="3209544"/>
            <a:ext cx="2645664" cy="1371600"/>
          </a:xfrm>
          <a:prstGeom prst="rect">
            <a:avLst/>
          </a:prstGeom>
          <a:solidFill>
            <a:srgbClr val="0F2119"/>
          </a:solidFill>
          <a:ln w="9525">
            <a:solidFill>
              <a:srgbClr val="2A4D3A"/>
            </a:solidFill>
            <a:prstDash val="solid"/>
          </a:ln>
        </p:spPr>
      </p:sp>
      <p:sp>
        <p:nvSpPr>
          <p:cNvPr id="30" name="Shape 28"/>
          <p:cNvSpPr/>
          <p:nvPr/>
        </p:nvSpPr>
        <p:spPr>
          <a:xfrm>
            <a:off x="3249168" y="3209544"/>
            <a:ext cx="2645664" cy="36576"/>
          </a:xfrm>
          <a:prstGeom prst="rect">
            <a:avLst/>
          </a:prstGeom>
          <a:solidFill>
            <a:srgbClr val="1D9E75"/>
          </a:solidFill>
          <a:ln w="12700">
            <a:solidFill>
              <a:srgbClr val="1D9E75"/>
            </a:solidFill>
            <a:prstDash val="solid"/>
          </a:ln>
        </p:spPr>
      </p:sp>
      <p:sp>
        <p:nvSpPr>
          <p:cNvPr id="31" name="Shape 29"/>
          <p:cNvSpPr/>
          <p:nvPr/>
        </p:nvSpPr>
        <p:spPr>
          <a:xfrm>
            <a:off x="3450336" y="3410712"/>
            <a:ext cx="420624" cy="420624"/>
          </a:xfrm>
          <a:prstGeom prst="ellipse">
            <a:avLst/>
          </a:prstGeom>
          <a:solidFill>
            <a:srgbClr val="1D9E75"/>
          </a:solidFill>
          <a:ln w="19050">
            <a:solidFill>
              <a:srgbClr val="5DCAA5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3450336" y="3410712"/>
            <a:ext cx="420624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0A181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05</a:t>
            </a:r>
            <a:endParaRPr lang="en-US" sz="1200" dirty="0"/>
          </a:p>
        </p:txBody>
      </p:sp>
      <p:sp>
        <p:nvSpPr>
          <p:cNvPr id="33" name="Text 31"/>
          <p:cNvSpPr/>
          <p:nvPr/>
        </p:nvSpPr>
        <p:spPr>
          <a:xfrm>
            <a:off x="3450336" y="3867912"/>
            <a:ext cx="2243328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0FAF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Аналитика и советы</a:t>
            </a:r>
            <a:endParaRPr lang="en-US" sz="1200" dirty="0"/>
          </a:p>
        </p:txBody>
      </p:sp>
      <p:sp>
        <p:nvSpPr>
          <p:cNvPr id="34" name="Text 32"/>
          <p:cNvSpPr/>
          <p:nvPr/>
        </p:nvSpPr>
        <p:spPr>
          <a:xfrm>
            <a:off x="3450336" y="4142232"/>
            <a:ext cx="224332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950" dirty="0">
                <a:solidFill>
                  <a:srgbClr val="C8E8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Какие вещи носятся редко — приложение само подскажет. Знаете, когда обновлять гардероб.</a:t>
            </a:r>
            <a:endParaRPr lang="en-US" sz="950" dirty="0"/>
          </a:p>
        </p:txBody>
      </p:sp>
      <p:sp>
        <p:nvSpPr>
          <p:cNvPr id="35" name="Shape 33"/>
          <p:cNvSpPr/>
          <p:nvPr/>
        </p:nvSpPr>
        <p:spPr>
          <a:xfrm>
            <a:off x="6041136" y="3209544"/>
            <a:ext cx="2645664" cy="1371600"/>
          </a:xfrm>
          <a:prstGeom prst="rect">
            <a:avLst/>
          </a:prstGeom>
          <a:solidFill>
            <a:srgbClr val="0F2119"/>
          </a:solidFill>
          <a:ln w="9525">
            <a:solidFill>
              <a:srgbClr val="2A4D3A"/>
            </a:solidFill>
            <a:prstDash val="solid"/>
          </a:ln>
        </p:spPr>
      </p:sp>
      <p:sp>
        <p:nvSpPr>
          <p:cNvPr id="36" name="Shape 34"/>
          <p:cNvSpPr/>
          <p:nvPr/>
        </p:nvSpPr>
        <p:spPr>
          <a:xfrm>
            <a:off x="6041136" y="3209544"/>
            <a:ext cx="2645664" cy="36576"/>
          </a:xfrm>
          <a:prstGeom prst="rect">
            <a:avLst/>
          </a:prstGeom>
          <a:solidFill>
            <a:srgbClr val="1D9E75"/>
          </a:solidFill>
          <a:ln w="12700">
            <a:solidFill>
              <a:srgbClr val="1D9E75"/>
            </a:solidFill>
            <a:prstDash val="solid"/>
          </a:ln>
        </p:spPr>
      </p:sp>
      <p:sp>
        <p:nvSpPr>
          <p:cNvPr id="37" name="Shape 35"/>
          <p:cNvSpPr/>
          <p:nvPr/>
        </p:nvSpPr>
        <p:spPr>
          <a:xfrm>
            <a:off x="6242304" y="3410712"/>
            <a:ext cx="420624" cy="420624"/>
          </a:xfrm>
          <a:prstGeom prst="ellipse">
            <a:avLst/>
          </a:prstGeom>
          <a:solidFill>
            <a:srgbClr val="1D9E75"/>
          </a:solidFill>
          <a:ln w="19050">
            <a:solidFill>
              <a:srgbClr val="5DCAA5"/>
            </a:solidFill>
            <a:prstDash val="solid"/>
          </a:ln>
        </p:spPr>
      </p:sp>
      <p:sp>
        <p:nvSpPr>
          <p:cNvPr id="38" name="Text 36"/>
          <p:cNvSpPr/>
          <p:nvPr/>
        </p:nvSpPr>
        <p:spPr>
          <a:xfrm>
            <a:off x="6242304" y="3410712"/>
            <a:ext cx="420624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0A181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06</a:t>
            </a:r>
            <a:endParaRPr lang="en-US" sz="1200" dirty="0"/>
          </a:p>
        </p:txBody>
      </p:sp>
      <p:sp>
        <p:nvSpPr>
          <p:cNvPr id="39" name="Text 37"/>
          <p:cNvSpPr/>
          <p:nvPr/>
        </p:nvSpPr>
        <p:spPr>
          <a:xfrm>
            <a:off x="6242304" y="3867912"/>
            <a:ext cx="2243328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0FAF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Умные напоминания</a:t>
            </a:r>
            <a:endParaRPr lang="en-US" sz="1200" dirty="0"/>
          </a:p>
        </p:txBody>
      </p:sp>
      <p:sp>
        <p:nvSpPr>
          <p:cNvPr id="40" name="Text 38"/>
          <p:cNvSpPr/>
          <p:nvPr/>
        </p:nvSpPr>
        <p:spPr>
          <a:xfrm>
            <a:off x="6242304" y="4142232"/>
            <a:ext cx="224332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950" dirty="0">
                <a:solidFill>
                  <a:srgbClr val="C8E8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"Сегодня жарко — оденьтесь легко", "Зима пришла — приготовьте зимние вещи" и др.</a:t>
            </a:r>
            <a:endParaRPr lang="en-US" sz="950" dirty="0"/>
          </a:p>
        </p:txBody>
      </p:sp>
      <p:sp>
        <p:nvSpPr>
          <p:cNvPr id="41" name="Shape 39"/>
          <p:cNvSpPr/>
          <p:nvPr/>
        </p:nvSpPr>
        <p:spPr>
          <a:xfrm>
            <a:off x="457200" y="4937760"/>
            <a:ext cx="146304" cy="146304"/>
          </a:xfrm>
          <a:prstGeom prst="rect">
            <a:avLst/>
          </a:prstGeom>
          <a:solidFill>
            <a:srgbClr val="1D9E75"/>
          </a:solidFill>
          <a:ln w="12700">
            <a:solidFill>
              <a:srgbClr val="1D9E75"/>
            </a:solidFill>
            <a:prstDash val="solid"/>
          </a:ln>
        </p:spPr>
      </p:sp>
      <p:sp>
        <p:nvSpPr>
          <p:cNvPr id="42" name="Text 40"/>
          <p:cNvSpPr/>
          <p:nvPr/>
        </p:nvSpPr>
        <p:spPr>
          <a:xfrm>
            <a:off x="658368" y="4864608"/>
            <a:ext cx="27432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C8E8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Garderop ai</a:t>
            </a:r>
            <a:endParaRPr lang="en-US" sz="1000" dirty="0"/>
          </a:p>
        </p:txBody>
      </p:sp>
      <p:sp>
        <p:nvSpPr>
          <p:cNvPr id="43" name="Text 41"/>
          <p:cNvSpPr/>
          <p:nvPr/>
        </p:nvSpPr>
        <p:spPr>
          <a:xfrm>
            <a:off x="8229600" y="4864608"/>
            <a:ext cx="6400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5A70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02 / 15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A181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57200" y="411480"/>
            <a:ext cx="164592" cy="36576"/>
          </a:xfrm>
          <a:prstGeom prst="rect">
            <a:avLst/>
          </a:prstGeom>
          <a:solidFill>
            <a:srgbClr val="1D9E75"/>
          </a:solidFill>
          <a:ln w="12700">
            <a:solidFill>
              <a:srgbClr val="1D9E75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685800" y="310896"/>
            <a:ext cx="3657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1D9E7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03  ПОЛЬЗА ДЛЯ ПОЛЬЗОВАТЕЛЯ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457200" y="658368"/>
            <a:ext cx="822960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spc="-100" kern="0" dirty="0">
                <a:solidFill>
                  <a:srgbClr val="F0FAF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Как меняется повседневная жизнь</a:t>
            </a:r>
            <a:endParaRPr lang="en-US" sz="3000" dirty="0"/>
          </a:p>
        </p:txBody>
      </p:sp>
      <p:sp>
        <p:nvSpPr>
          <p:cNvPr id="5" name="Shape 3"/>
          <p:cNvSpPr/>
          <p:nvPr/>
        </p:nvSpPr>
        <p:spPr>
          <a:xfrm>
            <a:off x="457200" y="1627632"/>
            <a:ext cx="3986784" cy="384048"/>
          </a:xfrm>
          <a:prstGeom prst="rect">
            <a:avLst/>
          </a:prstGeom>
          <a:solidFill>
            <a:srgbClr val="162C22"/>
          </a:solidFill>
          <a:ln w="12700">
            <a:solidFill>
              <a:srgbClr val="E8593C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457200" y="1627632"/>
            <a:ext cx="54864" cy="384048"/>
          </a:xfrm>
          <a:prstGeom prst="rect">
            <a:avLst/>
          </a:prstGeom>
          <a:solidFill>
            <a:srgbClr val="E8593C"/>
          </a:solidFill>
          <a:ln w="12700">
            <a:solidFill>
              <a:srgbClr val="E8593C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640080" y="1627632"/>
            <a:ext cx="3712464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150" kern="0" dirty="0">
                <a:solidFill>
                  <a:srgbClr val="F0FAF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БЕЗ GARDEROP — как сейчас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4700016" y="1627632"/>
            <a:ext cx="3986784" cy="384048"/>
          </a:xfrm>
          <a:prstGeom prst="rect">
            <a:avLst/>
          </a:prstGeom>
          <a:solidFill>
            <a:srgbClr val="162C22"/>
          </a:solidFill>
          <a:ln w="12700">
            <a:solidFill>
              <a:srgbClr val="1D9E75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4700016" y="1627632"/>
            <a:ext cx="54864" cy="384048"/>
          </a:xfrm>
          <a:prstGeom prst="rect">
            <a:avLst/>
          </a:prstGeom>
          <a:solidFill>
            <a:srgbClr val="1D9E75"/>
          </a:solidFill>
          <a:ln w="12700">
            <a:solidFill>
              <a:srgbClr val="1D9E75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4882896" y="1627632"/>
            <a:ext cx="3712464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150" kern="0" dirty="0">
                <a:solidFill>
                  <a:srgbClr val="F0FAF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 GARDEROP — по-новому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457200" y="2103120"/>
            <a:ext cx="3986784" cy="384048"/>
          </a:xfrm>
          <a:prstGeom prst="rect">
            <a:avLst/>
          </a:prstGeom>
          <a:solidFill>
            <a:srgbClr val="0F2119"/>
          </a:solidFill>
          <a:ln w="6350">
            <a:solidFill>
              <a:srgbClr val="2A4D3A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621792" y="2103120"/>
            <a:ext cx="2743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E859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X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914400" y="2103120"/>
            <a:ext cx="3438144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C8E8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Каждый день 15-20 минут на выбор</a:t>
            </a:r>
            <a:endParaRPr lang="en-US" sz="1050" dirty="0"/>
          </a:p>
        </p:txBody>
      </p:sp>
      <p:sp>
        <p:nvSpPr>
          <p:cNvPr id="14" name="Shape 12"/>
          <p:cNvSpPr/>
          <p:nvPr/>
        </p:nvSpPr>
        <p:spPr>
          <a:xfrm>
            <a:off x="4700016" y="2103120"/>
            <a:ext cx="3986784" cy="384048"/>
          </a:xfrm>
          <a:prstGeom prst="rect">
            <a:avLst/>
          </a:prstGeom>
          <a:solidFill>
            <a:srgbClr val="0F2119"/>
          </a:solidFill>
          <a:ln w="6350">
            <a:solidFill>
              <a:srgbClr val="2A4D3A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4864608" y="2194560"/>
            <a:ext cx="201168" cy="201168"/>
          </a:xfrm>
          <a:prstGeom prst="ellipse">
            <a:avLst/>
          </a:prstGeom>
          <a:solidFill>
            <a:srgbClr val="1D9E75"/>
          </a:solidFill>
          <a:ln w="12700">
            <a:solidFill>
              <a:srgbClr val="1D9E75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4864608" y="2194560"/>
            <a:ext cx="201168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0A181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</a:t>
            </a:r>
            <a:endParaRPr lang="en-US" sz="1000" dirty="0"/>
          </a:p>
        </p:txBody>
      </p:sp>
      <p:sp>
        <p:nvSpPr>
          <p:cNvPr id="17" name="Text 15"/>
          <p:cNvSpPr/>
          <p:nvPr/>
        </p:nvSpPr>
        <p:spPr>
          <a:xfrm>
            <a:off x="5157216" y="2103120"/>
            <a:ext cx="3438144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F0FAF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30 секунд — AI-рекомендация, образ готов</a:t>
            </a:r>
            <a:endParaRPr lang="en-US" sz="1050" dirty="0"/>
          </a:p>
        </p:txBody>
      </p:sp>
      <p:sp>
        <p:nvSpPr>
          <p:cNvPr id="18" name="Shape 16"/>
          <p:cNvSpPr/>
          <p:nvPr/>
        </p:nvSpPr>
        <p:spPr>
          <a:xfrm>
            <a:off x="457200" y="2542032"/>
            <a:ext cx="3986784" cy="384048"/>
          </a:xfrm>
          <a:prstGeom prst="rect">
            <a:avLst/>
          </a:prstGeom>
          <a:solidFill>
            <a:srgbClr val="0F2119"/>
          </a:solidFill>
          <a:ln w="6350">
            <a:solidFill>
              <a:srgbClr val="2A4D3A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621792" y="2542032"/>
            <a:ext cx="2743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E859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X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914400" y="2542032"/>
            <a:ext cx="3438144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C8E8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30% гардероба забыто</a:t>
            </a:r>
            <a:endParaRPr lang="en-US" sz="1050" dirty="0"/>
          </a:p>
        </p:txBody>
      </p:sp>
      <p:sp>
        <p:nvSpPr>
          <p:cNvPr id="21" name="Shape 19"/>
          <p:cNvSpPr/>
          <p:nvPr/>
        </p:nvSpPr>
        <p:spPr>
          <a:xfrm>
            <a:off x="4700016" y="2542032"/>
            <a:ext cx="3986784" cy="384048"/>
          </a:xfrm>
          <a:prstGeom prst="rect">
            <a:avLst/>
          </a:prstGeom>
          <a:solidFill>
            <a:srgbClr val="0F2119"/>
          </a:solidFill>
          <a:ln w="6350">
            <a:solidFill>
              <a:srgbClr val="2A4D3A"/>
            </a:solidFill>
            <a:prstDash val="solid"/>
          </a:ln>
        </p:spPr>
      </p:sp>
      <p:sp>
        <p:nvSpPr>
          <p:cNvPr id="22" name="Shape 20"/>
          <p:cNvSpPr/>
          <p:nvPr/>
        </p:nvSpPr>
        <p:spPr>
          <a:xfrm>
            <a:off x="4864608" y="2633472"/>
            <a:ext cx="201168" cy="201168"/>
          </a:xfrm>
          <a:prstGeom prst="ellipse">
            <a:avLst/>
          </a:prstGeom>
          <a:solidFill>
            <a:srgbClr val="1D9E75"/>
          </a:solidFill>
          <a:ln w="12700">
            <a:solidFill>
              <a:srgbClr val="1D9E75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4864608" y="2633472"/>
            <a:ext cx="201168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0A181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</a:t>
            </a:r>
            <a:endParaRPr lang="en-US" sz="1000" dirty="0"/>
          </a:p>
        </p:txBody>
      </p:sp>
      <p:sp>
        <p:nvSpPr>
          <p:cNvPr id="24" name="Text 22"/>
          <p:cNvSpPr/>
          <p:nvPr/>
        </p:nvSpPr>
        <p:spPr>
          <a:xfrm>
            <a:off x="5157216" y="2542032"/>
            <a:ext cx="3438144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F0FAF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Все вещи видны с фото</a:t>
            </a:r>
            <a:endParaRPr lang="en-US" sz="1050" dirty="0"/>
          </a:p>
        </p:txBody>
      </p:sp>
      <p:sp>
        <p:nvSpPr>
          <p:cNvPr id="25" name="Shape 23"/>
          <p:cNvSpPr/>
          <p:nvPr/>
        </p:nvSpPr>
        <p:spPr>
          <a:xfrm>
            <a:off x="457200" y="2980944"/>
            <a:ext cx="3986784" cy="384048"/>
          </a:xfrm>
          <a:prstGeom prst="rect">
            <a:avLst/>
          </a:prstGeom>
          <a:solidFill>
            <a:srgbClr val="0F2119"/>
          </a:solidFill>
          <a:ln w="6350">
            <a:solidFill>
              <a:srgbClr val="2A4D3A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621792" y="2980944"/>
            <a:ext cx="2743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E859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X</a:t>
            </a:r>
            <a:endParaRPr lang="en-US" sz="1100" dirty="0"/>
          </a:p>
        </p:txBody>
      </p:sp>
      <p:sp>
        <p:nvSpPr>
          <p:cNvPr id="27" name="Text 25"/>
          <p:cNvSpPr/>
          <p:nvPr/>
        </p:nvSpPr>
        <p:spPr>
          <a:xfrm>
            <a:off x="914400" y="2980944"/>
            <a:ext cx="3438144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C8E8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Одежда не подходит к погоде</a:t>
            </a:r>
            <a:endParaRPr lang="en-US" sz="1050" dirty="0"/>
          </a:p>
        </p:txBody>
      </p:sp>
      <p:sp>
        <p:nvSpPr>
          <p:cNvPr id="28" name="Shape 26"/>
          <p:cNvSpPr/>
          <p:nvPr/>
        </p:nvSpPr>
        <p:spPr>
          <a:xfrm>
            <a:off x="4700016" y="2980944"/>
            <a:ext cx="3986784" cy="384048"/>
          </a:xfrm>
          <a:prstGeom prst="rect">
            <a:avLst/>
          </a:prstGeom>
          <a:solidFill>
            <a:srgbClr val="0F2119"/>
          </a:solidFill>
          <a:ln w="6350">
            <a:solidFill>
              <a:srgbClr val="2A4D3A"/>
            </a:solidFill>
            <a:prstDash val="solid"/>
          </a:ln>
        </p:spPr>
      </p:sp>
      <p:sp>
        <p:nvSpPr>
          <p:cNvPr id="29" name="Shape 27"/>
          <p:cNvSpPr/>
          <p:nvPr/>
        </p:nvSpPr>
        <p:spPr>
          <a:xfrm>
            <a:off x="4864608" y="3072384"/>
            <a:ext cx="201168" cy="201168"/>
          </a:xfrm>
          <a:prstGeom prst="ellipse">
            <a:avLst/>
          </a:prstGeom>
          <a:solidFill>
            <a:srgbClr val="1D9E75"/>
          </a:solidFill>
          <a:ln w="12700">
            <a:solidFill>
              <a:srgbClr val="1D9E75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4864608" y="3072384"/>
            <a:ext cx="201168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0A181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</a:t>
            </a:r>
            <a:endParaRPr lang="en-US" sz="1000" dirty="0"/>
          </a:p>
        </p:txBody>
      </p:sp>
      <p:sp>
        <p:nvSpPr>
          <p:cNvPr id="31" name="Text 29"/>
          <p:cNvSpPr/>
          <p:nvPr/>
        </p:nvSpPr>
        <p:spPr>
          <a:xfrm>
            <a:off x="5157216" y="2980944"/>
            <a:ext cx="3438144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F0FAF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смотрит погоду и подбирает образ</a:t>
            </a:r>
            <a:endParaRPr lang="en-US" sz="1050" dirty="0"/>
          </a:p>
        </p:txBody>
      </p:sp>
      <p:sp>
        <p:nvSpPr>
          <p:cNvPr id="32" name="Shape 30"/>
          <p:cNvSpPr/>
          <p:nvPr/>
        </p:nvSpPr>
        <p:spPr>
          <a:xfrm>
            <a:off x="457200" y="3419856"/>
            <a:ext cx="3986784" cy="384048"/>
          </a:xfrm>
          <a:prstGeom prst="rect">
            <a:avLst/>
          </a:prstGeom>
          <a:solidFill>
            <a:srgbClr val="0F2119"/>
          </a:solidFill>
          <a:ln w="6350">
            <a:solidFill>
              <a:srgbClr val="2A4D3A"/>
            </a:solidFill>
            <a:prstDash val="solid"/>
          </a:ln>
        </p:spPr>
      </p:sp>
      <p:sp>
        <p:nvSpPr>
          <p:cNvPr id="33" name="Text 31"/>
          <p:cNvSpPr/>
          <p:nvPr/>
        </p:nvSpPr>
        <p:spPr>
          <a:xfrm>
            <a:off x="621792" y="3419856"/>
            <a:ext cx="2743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E859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X</a:t>
            </a:r>
            <a:endParaRPr lang="en-US" sz="1100" dirty="0"/>
          </a:p>
        </p:txBody>
      </p:sp>
      <p:sp>
        <p:nvSpPr>
          <p:cNvPr id="34" name="Text 32"/>
          <p:cNvSpPr/>
          <p:nvPr/>
        </p:nvSpPr>
        <p:spPr>
          <a:xfrm>
            <a:off x="914400" y="3419856"/>
            <a:ext cx="3438144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C8E8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Забывает, что есть у детей</a:t>
            </a:r>
            <a:endParaRPr lang="en-US" sz="1050" dirty="0"/>
          </a:p>
        </p:txBody>
      </p:sp>
      <p:sp>
        <p:nvSpPr>
          <p:cNvPr id="35" name="Shape 33"/>
          <p:cNvSpPr/>
          <p:nvPr/>
        </p:nvSpPr>
        <p:spPr>
          <a:xfrm>
            <a:off x="4700016" y="3419856"/>
            <a:ext cx="3986784" cy="384048"/>
          </a:xfrm>
          <a:prstGeom prst="rect">
            <a:avLst/>
          </a:prstGeom>
          <a:solidFill>
            <a:srgbClr val="0F2119"/>
          </a:solidFill>
          <a:ln w="6350">
            <a:solidFill>
              <a:srgbClr val="2A4D3A"/>
            </a:solidFill>
            <a:prstDash val="solid"/>
          </a:ln>
        </p:spPr>
      </p:sp>
      <p:sp>
        <p:nvSpPr>
          <p:cNvPr id="36" name="Shape 34"/>
          <p:cNvSpPr/>
          <p:nvPr/>
        </p:nvSpPr>
        <p:spPr>
          <a:xfrm>
            <a:off x="4864608" y="3511296"/>
            <a:ext cx="201168" cy="201168"/>
          </a:xfrm>
          <a:prstGeom prst="ellipse">
            <a:avLst/>
          </a:prstGeom>
          <a:solidFill>
            <a:srgbClr val="1D9E75"/>
          </a:solidFill>
          <a:ln w="12700">
            <a:solidFill>
              <a:srgbClr val="1D9E75"/>
            </a:solidFill>
            <a:prstDash val="solid"/>
          </a:ln>
        </p:spPr>
      </p:sp>
      <p:sp>
        <p:nvSpPr>
          <p:cNvPr id="37" name="Text 35"/>
          <p:cNvSpPr/>
          <p:nvPr/>
        </p:nvSpPr>
        <p:spPr>
          <a:xfrm>
            <a:off x="4864608" y="3511296"/>
            <a:ext cx="201168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0A181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</a:t>
            </a:r>
            <a:endParaRPr lang="en-US" sz="1000" dirty="0"/>
          </a:p>
        </p:txBody>
      </p:sp>
      <p:sp>
        <p:nvSpPr>
          <p:cNvPr id="38" name="Text 36"/>
          <p:cNvSpPr/>
          <p:nvPr/>
        </p:nvSpPr>
        <p:spPr>
          <a:xfrm>
            <a:off x="5157216" y="3419856"/>
            <a:ext cx="3438144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F0FAF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Гардероб детей — в отдельном разделе</a:t>
            </a:r>
            <a:endParaRPr lang="en-US" sz="1050" dirty="0"/>
          </a:p>
        </p:txBody>
      </p:sp>
      <p:sp>
        <p:nvSpPr>
          <p:cNvPr id="39" name="Shape 37"/>
          <p:cNvSpPr/>
          <p:nvPr/>
        </p:nvSpPr>
        <p:spPr>
          <a:xfrm>
            <a:off x="457200" y="3858768"/>
            <a:ext cx="3986784" cy="384048"/>
          </a:xfrm>
          <a:prstGeom prst="rect">
            <a:avLst/>
          </a:prstGeom>
          <a:solidFill>
            <a:srgbClr val="0F2119"/>
          </a:solidFill>
          <a:ln w="6350">
            <a:solidFill>
              <a:srgbClr val="2A4D3A"/>
            </a:solidFill>
            <a:prstDash val="solid"/>
          </a:ln>
        </p:spPr>
      </p:sp>
      <p:sp>
        <p:nvSpPr>
          <p:cNvPr id="40" name="Text 38"/>
          <p:cNvSpPr/>
          <p:nvPr/>
        </p:nvSpPr>
        <p:spPr>
          <a:xfrm>
            <a:off x="621792" y="3858768"/>
            <a:ext cx="2743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E859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X</a:t>
            </a:r>
            <a:endParaRPr lang="en-US" sz="1100" dirty="0"/>
          </a:p>
        </p:txBody>
      </p:sp>
      <p:sp>
        <p:nvSpPr>
          <p:cNvPr id="41" name="Text 39"/>
          <p:cNvSpPr/>
          <p:nvPr/>
        </p:nvSpPr>
        <p:spPr>
          <a:xfrm>
            <a:off x="914400" y="3858768"/>
            <a:ext cx="3438144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C8E8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Одежда есть, а надеть нечего</a:t>
            </a:r>
            <a:endParaRPr lang="en-US" sz="1050" dirty="0"/>
          </a:p>
        </p:txBody>
      </p:sp>
      <p:sp>
        <p:nvSpPr>
          <p:cNvPr id="42" name="Shape 40"/>
          <p:cNvSpPr/>
          <p:nvPr/>
        </p:nvSpPr>
        <p:spPr>
          <a:xfrm>
            <a:off x="4700016" y="3858768"/>
            <a:ext cx="3986784" cy="384048"/>
          </a:xfrm>
          <a:prstGeom prst="rect">
            <a:avLst/>
          </a:prstGeom>
          <a:solidFill>
            <a:srgbClr val="0F2119"/>
          </a:solidFill>
          <a:ln w="6350">
            <a:solidFill>
              <a:srgbClr val="2A4D3A"/>
            </a:solidFill>
            <a:prstDash val="solid"/>
          </a:ln>
        </p:spPr>
      </p:sp>
      <p:sp>
        <p:nvSpPr>
          <p:cNvPr id="43" name="Shape 41"/>
          <p:cNvSpPr/>
          <p:nvPr/>
        </p:nvSpPr>
        <p:spPr>
          <a:xfrm>
            <a:off x="4864608" y="3950208"/>
            <a:ext cx="201168" cy="201168"/>
          </a:xfrm>
          <a:prstGeom prst="ellipse">
            <a:avLst/>
          </a:prstGeom>
          <a:solidFill>
            <a:srgbClr val="1D9E75"/>
          </a:solidFill>
          <a:ln w="12700">
            <a:solidFill>
              <a:srgbClr val="1D9E75"/>
            </a:solidFill>
            <a:prstDash val="solid"/>
          </a:ln>
        </p:spPr>
      </p:sp>
      <p:sp>
        <p:nvSpPr>
          <p:cNvPr id="44" name="Text 42"/>
          <p:cNvSpPr/>
          <p:nvPr/>
        </p:nvSpPr>
        <p:spPr>
          <a:xfrm>
            <a:off x="4864608" y="3950208"/>
            <a:ext cx="201168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0A181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</a:t>
            </a:r>
            <a:endParaRPr lang="en-US" sz="1000" dirty="0"/>
          </a:p>
        </p:txBody>
      </p:sp>
      <p:sp>
        <p:nvSpPr>
          <p:cNvPr id="45" name="Text 43"/>
          <p:cNvSpPr/>
          <p:nvPr/>
        </p:nvSpPr>
        <p:spPr>
          <a:xfrm>
            <a:off x="5157216" y="3858768"/>
            <a:ext cx="3438144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F0FAF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Гардероб в порядке, всё на своих местах</a:t>
            </a:r>
            <a:endParaRPr lang="en-US" sz="1050" dirty="0"/>
          </a:p>
        </p:txBody>
      </p:sp>
      <p:sp>
        <p:nvSpPr>
          <p:cNvPr id="46" name="Shape 44"/>
          <p:cNvSpPr/>
          <p:nvPr/>
        </p:nvSpPr>
        <p:spPr>
          <a:xfrm>
            <a:off x="457200" y="4297680"/>
            <a:ext cx="3986784" cy="384048"/>
          </a:xfrm>
          <a:prstGeom prst="rect">
            <a:avLst/>
          </a:prstGeom>
          <a:solidFill>
            <a:srgbClr val="0F2119"/>
          </a:solidFill>
          <a:ln w="6350">
            <a:solidFill>
              <a:srgbClr val="2A4D3A"/>
            </a:solidFill>
            <a:prstDash val="solid"/>
          </a:ln>
        </p:spPr>
      </p:sp>
      <p:sp>
        <p:nvSpPr>
          <p:cNvPr id="47" name="Text 45"/>
          <p:cNvSpPr/>
          <p:nvPr/>
        </p:nvSpPr>
        <p:spPr>
          <a:xfrm>
            <a:off x="621792" y="4297680"/>
            <a:ext cx="2743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E859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X</a:t>
            </a:r>
            <a:endParaRPr lang="en-US" sz="1100" dirty="0"/>
          </a:p>
        </p:txBody>
      </p:sp>
      <p:sp>
        <p:nvSpPr>
          <p:cNvPr id="48" name="Text 46"/>
          <p:cNvSpPr/>
          <p:nvPr/>
        </p:nvSpPr>
        <p:spPr>
          <a:xfrm>
            <a:off x="914400" y="4297680"/>
            <a:ext cx="3438144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C8E8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Сезонные вещи путаются</a:t>
            </a:r>
            <a:endParaRPr lang="en-US" sz="1050" dirty="0"/>
          </a:p>
        </p:txBody>
      </p:sp>
      <p:sp>
        <p:nvSpPr>
          <p:cNvPr id="49" name="Shape 47"/>
          <p:cNvSpPr/>
          <p:nvPr/>
        </p:nvSpPr>
        <p:spPr>
          <a:xfrm>
            <a:off x="4700016" y="4297680"/>
            <a:ext cx="3986784" cy="384048"/>
          </a:xfrm>
          <a:prstGeom prst="rect">
            <a:avLst/>
          </a:prstGeom>
          <a:solidFill>
            <a:srgbClr val="0F2119"/>
          </a:solidFill>
          <a:ln w="6350">
            <a:solidFill>
              <a:srgbClr val="2A4D3A"/>
            </a:solidFill>
            <a:prstDash val="solid"/>
          </a:ln>
        </p:spPr>
      </p:sp>
      <p:sp>
        <p:nvSpPr>
          <p:cNvPr id="50" name="Shape 48"/>
          <p:cNvSpPr/>
          <p:nvPr/>
        </p:nvSpPr>
        <p:spPr>
          <a:xfrm>
            <a:off x="4864608" y="4389120"/>
            <a:ext cx="201168" cy="201168"/>
          </a:xfrm>
          <a:prstGeom prst="ellipse">
            <a:avLst/>
          </a:prstGeom>
          <a:solidFill>
            <a:srgbClr val="1D9E75"/>
          </a:solidFill>
          <a:ln w="12700">
            <a:solidFill>
              <a:srgbClr val="1D9E75"/>
            </a:solidFill>
            <a:prstDash val="solid"/>
          </a:ln>
        </p:spPr>
      </p:sp>
      <p:sp>
        <p:nvSpPr>
          <p:cNvPr id="51" name="Text 49"/>
          <p:cNvSpPr/>
          <p:nvPr/>
        </p:nvSpPr>
        <p:spPr>
          <a:xfrm>
            <a:off x="4864608" y="4389120"/>
            <a:ext cx="201168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0A181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</a:t>
            </a:r>
            <a:endParaRPr lang="en-US" sz="1000" dirty="0"/>
          </a:p>
        </p:txBody>
      </p:sp>
      <p:sp>
        <p:nvSpPr>
          <p:cNvPr id="52" name="Text 50"/>
          <p:cNvSpPr/>
          <p:nvPr/>
        </p:nvSpPr>
        <p:spPr>
          <a:xfrm>
            <a:off x="5157216" y="4297680"/>
            <a:ext cx="3438144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F0FAF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Один тап — фильтр зима/лето</a:t>
            </a:r>
            <a:endParaRPr lang="en-US" sz="1050" dirty="0"/>
          </a:p>
        </p:txBody>
      </p:sp>
      <p:sp>
        <p:nvSpPr>
          <p:cNvPr id="53" name="Shape 51"/>
          <p:cNvSpPr/>
          <p:nvPr/>
        </p:nvSpPr>
        <p:spPr>
          <a:xfrm>
            <a:off x="457200" y="4937760"/>
            <a:ext cx="146304" cy="146304"/>
          </a:xfrm>
          <a:prstGeom prst="rect">
            <a:avLst/>
          </a:prstGeom>
          <a:solidFill>
            <a:srgbClr val="1D9E75"/>
          </a:solidFill>
          <a:ln w="12700">
            <a:solidFill>
              <a:srgbClr val="1D9E75"/>
            </a:solidFill>
            <a:prstDash val="solid"/>
          </a:ln>
        </p:spPr>
      </p:sp>
      <p:sp>
        <p:nvSpPr>
          <p:cNvPr id="54" name="Text 52"/>
          <p:cNvSpPr/>
          <p:nvPr/>
        </p:nvSpPr>
        <p:spPr>
          <a:xfrm>
            <a:off x="658368" y="4864608"/>
            <a:ext cx="27432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C8E8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Garderop ai</a:t>
            </a:r>
            <a:endParaRPr lang="en-US" sz="1000" dirty="0"/>
          </a:p>
        </p:txBody>
      </p:sp>
      <p:sp>
        <p:nvSpPr>
          <p:cNvPr id="55" name="Text 53"/>
          <p:cNvSpPr/>
          <p:nvPr/>
        </p:nvSpPr>
        <p:spPr>
          <a:xfrm>
            <a:off x="8229600" y="4864608"/>
            <a:ext cx="6400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5A70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03 / 15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A181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57200" y="411480"/>
            <a:ext cx="164592" cy="36576"/>
          </a:xfrm>
          <a:prstGeom prst="rect">
            <a:avLst/>
          </a:prstGeom>
          <a:solidFill>
            <a:srgbClr val="1D9E75"/>
          </a:solidFill>
          <a:ln w="12700">
            <a:solidFill>
              <a:srgbClr val="1D9E75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685800" y="310896"/>
            <a:ext cx="3657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1D9E7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04  AI-СТИЛИСТ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457200" y="658368"/>
            <a:ext cx="822960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spc="-100" kern="0" dirty="0">
                <a:solidFill>
                  <a:srgbClr val="F0FAF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Личный стилист — каждое утро</a:t>
            </a:r>
            <a:endParaRPr lang="en-US" sz="3000" dirty="0"/>
          </a:p>
        </p:txBody>
      </p:sp>
      <p:sp>
        <p:nvSpPr>
          <p:cNvPr id="5" name="Shape 3"/>
          <p:cNvSpPr/>
          <p:nvPr/>
        </p:nvSpPr>
        <p:spPr>
          <a:xfrm>
            <a:off x="457200" y="1691640"/>
            <a:ext cx="1933956" cy="1508760"/>
          </a:xfrm>
          <a:prstGeom prst="rect">
            <a:avLst/>
          </a:prstGeom>
          <a:solidFill>
            <a:srgbClr val="0F2119"/>
          </a:solidFill>
          <a:ln w="9525">
            <a:solidFill>
              <a:srgbClr val="2A4D3A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457200" y="1691640"/>
            <a:ext cx="1933956" cy="45720"/>
          </a:xfrm>
          <a:prstGeom prst="rect">
            <a:avLst/>
          </a:prstGeom>
          <a:solidFill>
            <a:srgbClr val="1D9E75"/>
          </a:solidFill>
          <a:ln w="12700">
            <a:solidFill>
              <a:srgbClr val="1D9E75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1168146" y="1892808"/>
            <a:ext cx="512064" cy="512064"/>
          </a:xfrm>
          <a:prstGeom prst="ellipse">
            <a:avLst/>
          </a:prstGeom>
          <a:solidFill>
            <a:srgbClr val="1D9E75"/>
          </a:solidFill>
          <a:ln w="19050">
            <a:solidFill>
              <a:srgbClr val="5DCAA5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1168146" y="1892808"/>
            <a:ext cx="512064" cy="5120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0A181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2200" dirty="0"/>
          </a:p>
        </p:txBody>
      </p:sp>
      <p:sp>
        <p:nvSpPr>
          <p:cNvPr id="9" name="Text 7"/>
          <p:cNvSpPr/>
          <p:nvPr/>
        </p:nvSpPr>
        <p:spPr>
          <a:xfrm>
            <a:off x="548640" y="2478024"/>
            <a:ext cx="1751076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0FAF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Проверяется погода</a:t>
            </a:r>
            <a:endParaRPr lang="en-US" sz="1100" dirty="0"/>
          </a:p>
        </p:txBody>
      </p:sp>
      <p:sp>
        <p:nvSpPr>
          <p:cNvPr id="10" name="Text 8"/>
          <p:cNvSpPr/>
          <p:nvPr/>
        </p:nvSpPr>
        <p:spPr>
          <a:xfrm>
            <a:off x="566928" y="2788920"/>
            <a:ext cx="17145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900" dirty="0">
                <a:solidFill>
                  <a:srgbClr val="C8E8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Температура, вероятность дождя и ветер — для вашего города.</a:t>
            </a:r>
            <a:endParaRPr lang="en-US" sz="900" dirty="0"/>
          </a:p>
        </p:txBody>
      </p:sp>
      <p:sp>
        <p:nvSpPr>
          <p:cNvPr id="11" name="Shape 9"/>
          <p:cNvSpPr/>
          <p:nvPr/>
        </p:nvSpPr>
        <p:spPr>
          <a:xfrm>
            <a:off x="2409444" y="2354580"/>
            <a:ext cx="128016" cy="182880"/>
          </a:xfrm>
          <a:prstGeom prst="chevron">
            <a:avLst/>
          </a:prstGeom>
          <a:solidFill>
            <a:srgbClr val="1D9E75"/>
          </a:solidFill>
          <a:ln w="12700">
            <a:solidFill>
              <a:srgbClr val="1D9E75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2555748" y="1691640"/>
            <a:ext cx="1933956" cy="1508760"/>
          </a:xfrm>
          <a:prstGeom prst="rect">
            <a:avLst/>
          </a:prstGeom>
          <a:solidFill>
            <a:srgbClr val="0F2119"/>
          </a:solidFill>
          <a:ln w="9525">
            <a:solidFill>
              <a:srgbClr val="2A4D3A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2555748" y="1691640"/>
            <a:ext cx="1933956" cy="45720"/>
          </a:xfrm>
          <a:prstGeom prst="rect">
            <a:avLst/>
          </a:prstGeom>
          <a:solidFill>
            <a:srgbClr val="1D9E75"/>
          </a:solidFill>
          <a:ln w="12700">
            <a:solidFill>
              <a:srgbClr val="1D9E75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3266694" y="1892808"/>
            <a:ext cx="512064" cy="512064"/>
          </a:xfrm>
          <a:prstGeom prst="ellipse">
            <a:avLst/>
          </a:prstGeom>
          <a:solidFill>
            <a:srgbClr val="1D9E75"/>
          </a:solidFill>
          <a:ln w="19050">
            <a:solidFill>
              <a:srgbClr val="5DCAA5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3266694" y="1892808"/>
            <a:ext cx="512064" cy="5120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0A181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2200" dirty="0"/>
          </a:p>
        </p:txBody>
      </p:sp>
      <p:sp>
        <p:nvSpPr>
          <p:cNvPr id="16" name="Text 14"/>
          <p:cNvSpPr/>
          <p:nvPr/>
        </p:nvSpPr>
        <p:spPr>
          <a:xfrm>
            <a:off x="2647188" y="2478024"/>
            <a:ext cx="1751076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0FAF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Анализируется гардероб</a:t>
            </a:r>
            <a:endParaRPr lang="en-US" sz="1100" dirty="0"/>
          </a:p>
        </p:txBody>
      </p:sp>
      <p:sp>
        <p:nvSpPr>
          <p:cNvPr id="17" name="Text 15"/>
          <p:cNvSpPr/>
          <p:nvPr/>
        </p:nvSpPr>
        <p:spPr>
          <a:xfrm>
            <a:off x="2665476" y="2788920"/>
            <a:ext cx="17145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900" dirty="0">
                <a:solidFill>
                  <a:srgbClr val="C8E8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Летняя, зимняя, повседневная, формальная — все вещи.</a:t>
            </a:r>
            <a:endParaRPr lang="en-US" sz="900" dirty="0"/>
          </a:p>
        </p:txBody>
      </p:sp>
      <p:sp>
        <p:nvSpPr>
          <p:cNvPr id="18" name="Shape 16"/>
          <p:cNvSpPr/>
          <p:nvPr/>
        </p:nvSpPr>
        <p:spPr>
          <a:xfrm>
            <a:off x="4507992" y="2354580"/>
            <a:ext cx="128016" cy="182880"/>
          </a:xfrm>
          <a:prstGeom prst="chevron">
            <a:avLst/>
          </a:prstGeom>
          <a:solidFill>
            <a:srgbClr val="1D9E75"/>
          </a:solidFill>
          <a:ln w="12700">
            <a:solidFill>
              <a:srgbClr val="1D9E75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4654296" y="1691640"/>
            <a:ext cx="1933956" cy="1508760"/>
          </a:xfrm>
          <a:prstGeom prst="rect">
            <a:avLst/>
          </a:prstGeom>
          <a:solidFill>
            <a:srgbClr val="0F2119"/>
          </a:solidFill>
          <a:ln w="9525">
            <a:solidFill>
              <a:srgbClr val="2A4D3A"/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4654296" y="1691640"/>
            <a:ext cx="1933956" cy="45720"/>
          </a:xfrm>
          <a:prstGeom prst="rect">
            <a:avLst/>
          </a:prstGeom>
          <a:solidFill>
            <a:srgbClr val="1D9E75"/>
          </a:solidFill>
          <a:ln w="12700">
            <a:solidFill>
              <a:srgbClr val="1D9E75"/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5365242" y="1892808"/>
            <a:ext cx="512064" cy="512064"/>
          </a:xfrm>
          <a:prstGeom prst="ellipse">
            <a:avLst/>
          </a:prstGeom>
          <a:solidFill>
            <a:srgbClr val="1D9E75"/>
          </a:solidFill>
          <a:ln w="19050">
            <a:solidFill>
              <a:srgbClr val="5DCAA5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5365242" y="1892808"/>
            <a:ext cx="512064" cy="5120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0A181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2200" dirty="0"/>
          </a:p>
        </p:txBody>
      </p:sp>
      <p:sp>
        <p:nvSpPr>
          <p:cNvPr id="23" name="Text 21"/>
          <p:cNvSpPr/>
          <p:nvPr/>
        </p:nvSpPr>
        <p:spPr>
          <a:xfrm>
            <a:off x="4745736" y="2478024"/>
            <a:ext cx="1751076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0FAF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Подбирается комбинация</a:t>
            </a:r>
            <a:endParaRPr lang="en-US" sz="1100" dirty="0"/>
          </a:p>
        </p:txBody>
      </p:sp>
      <p:sp>
        <p:nvSpPr>
          <p:cNvPr id="24" name="Text 22"/>
          <p:cNvSpPr/>
          <p:nvPr/>
        </p:nvSpPr>
        <p:spPr>
          <a:xfrm>
            <a:off x="4764024" y="2788920"/>
            <a:ext cx="17145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900" dirty="0">
                <a:solidFill>
                  <a:srgbClr val="C8E8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сопоставляет погоду и одежду — выбирает лучшее сочетание.</a:t>
            </a:r>
            <a:endParaRPr lang="en-US" sz="900" dirty="0"/>
          </a:p>
        </p:txBody>
      </p:sp>
      <p:sp>
        <p:nvSpPr>
          <p:cNvPr id="25" name="Shape 23"/>
          <p:cNvSpPr/>
          <p:nvPr/>
        </p:nvSpPr>
        <p:spPr>
          <a:xfrm>
            <a:off x="6606540" y="2354580"/>
            <a:ext cx="128016" cy="182880"/>
          </a:xfrm>
          <a:prstGeom prst="chevron">
            <a:avLst/>
          </a:prstGeom>
          <a:solidFill>
            <a:srgbClr val="1D9E75"/>
          </a:solidFill>
          <a:ln w="12700">
            <a:solidFill>
              <a:srgbClr val="1D9E75"/>
            </a:solidFill>
            <a:prstDash val="solid"/>
          </a:ln>
        </p:spPr>
      </p:sp>
      <p:sp>
        <p:nvSpPr>
          <p:cNvPr id="26" name="Shape 24"/>
          <p:cNvSpPr/>
          <p:nvPr/>
        </p:nvSpPr>
        <p:spPr>
          <a:xfrm>
            <a:off x="6752844" y="1691640"/>
            <a:ext cx="1933956" cy="1508760"/>
          </a:xfrm>
          <a:prstGeom prst="rect">
            <a:avLst/>
          </a:prstGeom>
          <a:solidFill>
            <a:srgbClr val="0F2119"/>
          </a:solidFill>
          <a:ln w="9525">
            <a:solidFill>
              <a:srgbClr val="2A4D3A"/>
            </a:solidFill>
            <a:prstDash val="solid"/>
          </a:ln>
        </p:spPr>
      </p:sp>
      <p:sp>
        <p:nvSpPr>
          <p:cNvPr id="27" name="Shape 25"/>
          <p:cNvSpPr/>
          <p:nvPr/>
        </p:nvSpPr>
        <p:spPr>
          <a:xfrm>
            <a:off x="6752844" y="1691640"/>
            <a:ext cx="1933956" cy="45720"/>
          </a:xfrm>
          <a:prstGeom prst="rect">
            <a:avLst/>
          </a:prstGeom>
          <a:solidFill>
            <a:srgbClr val="1D9E75"/>
          </a:solidFill>
          <a:ln w="12700">
            <a:solidFill>
              <a:srgbClr val="1D9E75"/>
            </a:solidFill>
            <a:prstDash val="solid"/>
          </a:ln>
        </p:spPr>
      </p:sp>
      <p:sp>
        <p:nvSpPr>
          <p:cNvPr id="28" name="Shape 26"/>
          <p:cNvSpPr/>
          <p:nvPr/>
        </p:nvSpPr>
        <p:spPr>
          <a:xfrm>
            <a:off x="7463790" y="1892808"/>
            <a:ext cx="512064" cy="512064"/>
          </a:xfrm>
          <a:prstGeom prst="ellipse">
            <a:avLst/>
          </a:prstGeom>
          <a:solidFill>
            <a:srgbClr val="1D9E75"/>
          </a:solidFill>
          <a:ln w="19050">
            <a:solidFill>
              <a:srgbClr val="5DCAA5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7463790" y="1892808"/>
            <a:ext cx="512064" cy="5120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0A181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2200" dirty="0"/>
          </a:p>
        </p:txBody>
      </p:sp>
      <p:sp>
        <p:nvSpPr>
          <p:cNvPr id="30" name="Text 28"/>
          <p:cNvSpPr/>
          <p:nvPr/>
        </p:nvSpPr>
        <p:spPr>
          <a:xfrm>
            <a:off x="6844284" y="2478024"/>
            <a:ext cx="1751076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0FAF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Выдаётся рекомендация</a:t>
            </a:r>
            <a:endParaRPr lang="en-US" sz="1100" dirty="0"/>
          </a:p>
        </p:txBody>
      </p:sp>
      <p:sp>
        <p:nvSpPr>
          <p:cNvPr id="31" name="Text 29"/>
          <p:cNvSpPr/>
          <p:nvPr/>
        </p:nvSpPr>
        <p:spPr>
          <a:xfrm>
            <a:off x="6862572" y="2788920"/>
            <a:ext cx="17145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900" dirty="0">
                <a:solidFill>
                  <a:srgbClr val="C8E8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"Сегодня 12°C — эта рубашка, джинсы и сапоги идеальны" — чётко и просто.</a:t>
            </a:r>
            <a:endParaRPr lang="en-US" sz="900" dirty="0"/>
          </a:p>
        </p:txBody>
      </p:sp>
      <p:sp>
        <p:nvSpPr>
          <p:cNvPr id="32" name="Shape 30"/>
          <p:cNvSpPr/>
          <p:nvPr/>
        </p:nvSpPr>
        <p:spPr>
          <a:xfrm>
            <a:off x="457200" y="3456432"/>
            <a:ext cx="8229600" cy="1188720"/>
          </a:xfrm>
          <a:prstGeom prst="rect">
            <a:avLst/>
          </a:prstGeom>
          <a:solidFill>
            <a:srgbClr val="162C22"/>
          </a:solidFill>
          <a:ln w="12700">
            <a:solidFill>
              <a:srgbClr val="1D9E75"/>
            </a:solidFill>
            <a:prstDash val="solid"/>
          </a:ln>
        </p:spPr>
      </p:sp>
      <p:sp>
        <p:nvSpPr>
          <p:cNvPr id="33" name="Shape 31"/>
          <p:cNvSpPr/>
          <p:nvPr/>
        </p:nvSpPr>
        <p:spPr>
          <a:xfrm>
            <a:off x="457200" y="3456432"/>
            <a:ext cx="54864" cy="1188720"/>
          </a:xfrm>
          <a:prstGeom prst="rect">
            <a:avLst/>
          </a:prstGeom>
          <a:solidFill>
            <a:srgbClr val="1D9E75"/>
          </a:solidFill>
          <a:ln w="12700">
            <a:solidFill>
              <a:srgbClr val="1D9E75"/>
            </a:solidFill>
            <a:prstDash val="solid"/>
          </a:ln>
        </p:spPr>
      </p:sp>
      <p:sp>
        <p:nvSpPr>
          <p:cNvPr id="34" name="Text 32"/>
          <p:cNvSpPr/>
          <p:nvPr/>
        </p:nvSpPr>
        <p:spPr>
          <a:xfrm>
            <a:off x="676656" y="3547872"/>
            <a:ext cx="82296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200" kern="0" dirty="0">
                <a:solidFill>
                  <a:srgbClr val="5DCA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Пример рекомендации</a:t>
            </a:r>
            <a:endParaRPr lang="en-US" sz="900" dirty="0"/>
          </a:p>
        </p:txBody>
      </p:sp>
      <p:sp>
        <p:nvSpPr>
          <p:cNvPr id="35" name="Text 33"/>
          <p:cNvSpPr/>
          <p:nvPr/>
        </p:nvSpPr>
        <p:spPr>
          <a:xfrm>
            <a:off x="676656" y="3785616"/>
            <a:ext cx="7918704" cy="78638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00" i="1" dirty="0">
                <a:solidFill>
                  <a:srgbClr val="C8E8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"Сегодня в Ташкенте 12°C, облачно с лёгким ветром. На основе вашего гардероба — самый удобный выбор: тёмно-серый пуловер + синие джинсы + коричневые кожаные сапоги. Возьмите лёгкое пальто — вечером возможен дождь."</a:t>
            </a:r>
            <a:endParaRPr lang="en-US" sz="1100" dirty="0"/>
          </a:p>
        </p:txBody>
      </p:sp>
      <p:sp>
        <p:nvSpPr>
          <p:cNvPr id="36" name="Shape 34"/>
          <p:cNvSpPr/>
          <p:nvPr/>
        </p:nvSpPr>
        <p:spPr>
          <a:xfrm>
            <a:off x="457200" y="4937760"/>
            <a:ext cx="146304" cy="146304"/>
          </a:xfrm>
          <a:prstGeom prst="rect">
            <a:avLst/>
          </a:prstGeom>
          <a:solidFill>
            <a:srgbClr val="1D9E75"/>
          </a:solidFill>
          <a:ln w="12700">
            <a:solidFill>
              <a:srgbClr val="1D9E75"/>
            </a:solidFill>
            <a:prstDash val="solid"/>
          </a:ln>
        </p:spPr>
      </p:sp>
      <p:sp>
        <p:nvSpPr>
          <p:cNvPr id="37" name="Text 35"/>
          <p:cNvSpPr/>
          <p:nvPr/>
        </p:nvSpPr>
        <p:spPr>
          <a:xfrm>
            <a:off x="658368" y="4864608"/>
            <a:ext cx="27432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C8E8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Garderop ai</a:t>
            </a:r>
            <a:endParaRPr lang="en-US" sz="1000" dirty="0"/>
          </a:p>
        </p:txBody>
      </p:sp>
      <p:sp>
        <p:nvSpPr>
          <p:cNvPr id="38" name="Text 36"/>
          <p:cNvSpPr/>
          <p:nvPr/>
        </p:nvSpPr>
        <p:spPr>
          <a:xfrm>
            <a:off x="8229600" y="4864608"/>
            <a:ext cx="6400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5A70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04 / 15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A181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57200" y="411480"/>
            <a:ext cx="164592" cy="36576"/>
          </a:xfrm>
          <a:prstGeom prst="rect">
            <a:avLst/>
          </a:prstGeom>
          <a:solidFill>
            <a:srgbClr val="1D9E75"/>
          </a:solidFill>
          <a:ln w="12700">
            <a:solidFill>
              <a:srgbClr val="1D9E75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685800" y="310896"/>
            <a:ext cx="3657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1D9E7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05  ПРОДУКТ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457200" y="658368"/>
            <a:ext cx="822960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spc="-100" kern="0" dirty="0">
                <a:solidFill>
                  <a:srgbClr val="F0FAF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Премиум-интерфейс — телефон, планшет, компьютер</a:t>
            </a:r>
            <a:endParaRPr lang="en-US" sz="3000" dirty="0"/>
          </a:p>
        </p:txBody>
      </p:sp>
      <p:sp>
        <p:nvSpPr>
          <p:cNvPr id="5" name="Shape 3"/>
          <p:cNvSpPr/>
          <p:nvPr/>
        </p:nvSpPr>
        <p:spPr>
          <a:xfrm>
            <a:off x="502920" y="1645920"/>
            <a:ext cx="2011680" cy="3017520"/>
          </a:xfrm>
          <a:prstGeom prst="roundRect">
            <a:avLst>
              <a:gd name="adj" fmla="val 8182"/>
            </a:avLst>
          </a:prstGeom>
          <a:solidFill>
            <a:srgbClr val="162C22"/>
          </a:solidFill>
          <a:ln w="12700">
            <a:solidFill>
              <a:srgbClr val="2A4D3A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1234440" y="1682496"/>
            <a:ext cx="548640" cy="91440"/>
          </a:xfrm>
          <a:prstGeom prst="rect">
            <a:avLst/>
          </a:prstGeom>
          <a:solidFill>
            <a:srgbClr val="0A1812"/>
          </a:solidFill>
          <a:ln w="12700">
            <a:solidFill>
              <a:srgbClr val="0A1812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612648" y="1810512"/>
            <a:ext cx="1792224" cy="2688336"/>
          </a:xfrm>
          <a:prstGeom prst="roundRect">
            <a:avLst>
              <a:gd name="adj" fmla="val 5102"/>
            </a:avLst>
          </a:prstGeom>
          <a:solidFill>
            <a:srgbClr val="0F2119"/>
          </a:solidFill>
          <a:ln w="12700">
            <a:solidFill>
              <a:srgbClr val="0A1812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704088" y="1956816"/>
            <a:ext cx="1609344" cy="329184"/>
          </a:xfrm>
          <a:prstGeom prst="roundRect">
            <a:avLst>
              <a:gd name="adj" fmla="val 16667"/>
            </a:avLst>
          </a:prstGeom>
          <a:solidFill>
            <a:srgbClr val="162C22"/>
          </a:solidFill>
          <a:ln w="12700">
            <a:solidFill>
              <a:srgbClr val="1D9E75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704088" y="1956816"/>
            <a:ext cx="1609344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5DCA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28°C  ·  Toshkent</a:t>
            </a:r>
            <a:endParaRPr lang="en-US" sz="900" dirty="0"/>
          </a:p>
        </p:txBody>
      </p:sp>
      <p:sp>
        <p:nvSpPr>
          <p:cNvPr id="10" name="Text 8"/>
          <p:cNvSpPr/>
          <p:nvPr/>
        </p:nvSpPr>
        <p:spPr>
          <a:xfrm>
            <a:off x="704088" y="2377440"/>
            <a:ext cx="1609344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F0FAF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Bugungi tavsiya</a:t>
            </a:r>
            <a:endParaRPr lang="en-US" sz="1000" dirty="0"/>
          </a:p>
        </p:txBody>
      </p:sp>
      <p:sp>
        <p:nvSpPr>
          <p:cNvPr id="11" name="Shape 9"/>
          <p:cNvSpPr/>
          <p:nvPr/>
        </p:nvSpPr>
        <p:spPr>
          <a:xfrm>
            <a:off x="704088" y="2615184"/>
            <a:ext cx="704088" cy="457200"/>
          </a:xfrm>
          <a:prstGeom prst="roundRect">
            <a:avLst>
              <a:gd name="adj" fmla="val 10000"/>
            </a:avLst>
          </a:prstGeom>
          <a:solidFill>
            <a:srgbClr val="162C22"/>
          </a:solidFill>
          <a:ln w="6350">
            <a:solidFill>
              <a:srgbClr val="2A4D3A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1499616" y="2615184"/>
            <a:ext cx="704088" cy="457200"/>
          </a:xfrm>
          <a:prstGeom prst="roundRect">
            <a:avLst>
              <a:gd name="adj" fmla="val 10000"/>
            </a:avLst>
          </a:prstGeom>
          <a:solidFill>
            <a:srgbClr val="162C22"/>
          </a:solidFill>
          <a:ln w="6350">
            <a:solidFill>
              <a:srgbClr val="2A4D3A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704088" y="3145536"/>
            <a:ext cx="704088" cy="457200"/>
          </a:xfrm>
          <a:prstGeom prst="roundRect">
            <a:avLst>
              <a:gd name="adj" fmla="val 10000"/>
            </a:avLst>
          </a:prstGeom>
          <a:solidFill>
            <a:srgbClr val="162C22"/>
          </a:solidFill>
          <a:ln w="6350">
            <a:solidFill>
              <a:srgbClr val="2A4D3A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1499616" y="3145536"/>
            <a:ext cx="704088" cy="457200"/>
          </a:xfrm>
          <a:prstGeom prst="roundRect">
            <a:avLst>
              <a:gd name="adj" fmla="val 10000"/>
            </a:avLst>
          </a:prstGeom>
          <a:solidFill>
            <a:srgbClr val="162C22"/>
          </a:solidFill>
          <a:ln w="6350">
            <a:solidFill>
              <a:srgbClr val="2A4D3A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704088" y="3675888"/>
            <a:ext cx="704088" cy="457200"/>
          </a:xfrm>
          <a:prstGeom prst="roundRect">
            <a:avLst>
              <a:gd name="adj" fmla="val 10000"/>
            </a:avLst>
          </a:prstGeom>
          <a:solidFill>
            <a:srgbClr val="162C22"/>
          </a:solidFill>
          <a:ln w="6350">
            <a:solidFill>
              <a:srgbClr val="2A4D3A"/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1499616" y="3675888"/>
            <a:ext cx="704088" cy="457200"/>
          </a:xfrm>
          <a:prstGeom prst="roundRect">
            <a:avLst>
              <a:gd name="adj" fmla="val 10000"/>
            </a:avLst>
          </a:prstGeom>
          <a:solidFill>
            <a:srgbClr val="162C22"/>
          </a:solidFill>
          <a:ln w="6350">
            <a:solidFill>
              <a:srgbClr val="2A4D3A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704088" y="4096512"/>
            <a:ext cx="1609344" cy="310896"/>
          </a:xfrm>
          <a:prstGeom prst="roundRect">
            <a:avLst>
              <a:gd name="adj" fmla="val 14706"/>
            </a:avLst>
          </a:prstGeom>
          <a:solidFill>
            <a:srgbClr val="1D9E75"/>
          </a:solidFill>
          <a:ln w="12700">
            <a:solidFill>
              <a:srgbClr val="1D9E75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704088" y="4096512"/>
            <a:ext cx="1609344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0A181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Bugun shu kiyimni kiyman</a:t>
            </a:r>
            <a:endParaRPr lang="en-US" sz="900" dirty="0"/>
          </a:p>
        </p:txBody>
      </p:sp>
      <p:sp>
        <p:nvSpPr>
          <p:cNvPr id="19" name="Shape 17"/>
          <p:cNvSpPr/>
          <p:nvPr/>
        </p:nvSpPr>
        <p:spPr>
          <a:xfrm>
            <a:off x="2834640" y="1645920"/>
            <a:ext cx="5852160" cy="3017520"/>
          </a:xfrm>
          <a:prstGeom prst="roundRect">
            <a:avLst>
              <a:gd name="adj" fmla="val 3030"/>
            </a:avLst>
          </a:prstGeom>
          <a:solidFill>
            <a:srgbClr val="162C22"/>
          </a:solidFill>
          <a:ln w="12700">
            <a:solidFill>
              <a:srgbClr val="2A4D3A"/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2834640" y="1645920"/>
            <a:ext cx="5852160" cy="256032"/>
          </a:xfrm>
          <a:prstGeom prst="rect">
            <a:avLst/>
          </a:prstGeom>
          <a:solidFill>
            <a:srgbClr val="0A1812"/>
          </a:solidFill>
          <a:ln w="12700">
            <a:solidFill>
              <a:srgbClr val="0A1812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2962656" y="1682496"/>
            <a:ext cx="9144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FA89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Bosh sahifa</a:t>
            </a:r>
            <a:endParaRPr lang="en-US" sz="750" dirty="0"/>
          </a:p>
        </p:txBody>
      </p:sp>
      <p:sp>
        <p:nvSpPr>
          <p:cNvPr id="22" name="Text 20"/>
          <p:cNvSpPr/>
          <p:nvPr/>
        </p:nvSpPr>
        <p:spPr>
          <a:xfrm>
            <a:off x="3968496" y="1682496"/>
            <a:ext cx="9144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FA89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Garderop</a:t>
            </a:r>
            <a:endParaRPr lang="en-US" sz="750" dirty="0"/>
          </a:p>
        </p:txBody>
      </p:sp>
      <p:sp>
        <p:nvSpPr>
          <p:cNvPr id="23" name="Shape 21"/>
          <p:cNvSpPr/>
          <p:nvPr/>
        </p:nvSpPr>
        <p:spPr>
          <a:xfrm>
            <a:off x="4937760" y="1682496"/>
            <a:ext cx="36576" cy="201168"/>
          </a:xfrm>
          <a:prstGeom prst="rect">
            <a:avLst/>
          </a:prstGeom>
          <a:solidFill>
            <a:srgbClr val="1D9E75"/>
          </a:solidFill>
          <a:ln w="12700">
            <a:solidFill>
              <a:srgbClr val="1D9E75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4974336" y="1682496"/>
            <a:ext cx="9144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5DCA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maslahat</a:t>
            </a:r>
            <a:endParaRPr lang="en-US" sz="750" dirty="0"/>
          </a:p>
        </p:txBody>
      </p:sp>
      <p:sp>
        <p:nvSpPr>
          <p:cNvPr id="25" name="Text 23"/>
          <p:cNvSpPr/>
          <p:nvPr/>
        </p:nvSpPr>
        <p:spPr>
          <a:xfrm>
            <a:off x="5980176" y="1682496"/>
            <a:ext cx="9144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FA89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Oila</a:t>
            </a:r>
            <a:endParaRPr lang="en-US" sz="750" dirty="0"/>
          </a:p>
        </p:txBody>
      </p:sp>
      <p:sp>
        <p:nvSpPr>
          <p:cNvPr id="26" name="Shape 24"/>
          <p:cNvSpPr/>
          <p:nvPr/>
        </p:nvSpPr>
        <p:spPr>
          <a:xfrm>
            <a:off x="2980944" y="2103120"/>
            <a:ext cx="1645920" cy="2377440"/>
          </a:xfrm>
          <a:prstGeom prst="rect">
            <a:avLst/>
          </a:prstGeom>
          <a:solidFill>
            <a:srgbClr val="0F2119"/>
          </a:solidFill>
          <a:ln w="6350">
            <a:solidFill>
              <a:srgbClr val="2A4D3A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3108960" y="2212848"/>
            <a:ext cx="1371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5DCA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28°C</a:t>
            </a:r>
            <a:endParaRPr lang="en-US" sz="2200" dirty="0"/>
          </a:p>
        </p:txBody>
      </p:sp>
      <p:sp>
        <p:nvSpPr>
          <p:cNvPr id="28" name="Text 26"/>
          <p:cNvSpPr/>
          <p:nvPr/>
        </p:nvSpPr>
        <p:spPr>
          <a:xfrm>
            <a:off x="3108960" y="2578608"/>
            <a:ext cx="13716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C8E8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Quruq, shamolsiz</a:t>
            </a:r>
            <a:endParaRPr lang="en-US" sz="800" dirty="0"/>
          </a:p>
        </p:txBody>
      </p:sp>
      <p:sp>
        <p:nvSpPr>
          <p:cNvPr id="29" name="Text 27"/>
          <p:cNvSpPr/>
          <p:nvPr/>
        </p:nvSpPr>
        <p:spPr>
          <a:xfrm>
            <a:off x="3108960" y="2926080"/>
            <a:ext cx="137160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F0FAF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47 ta kiyim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3108960" y="3200400"/>
            <a:ext cx="137160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F0FAF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 oila a'zosi</a:t>
            </a:r>
            <a:endParaRPr lang="en-US" sz="900" dirty="0"/>
          </a:p>
        </p:txBody>
      </p:sp>
      <p:sp>
        <p:nvSpPr>
          <p:cNvPr id="31" name="Text 29"/>
          <p:cNvSpPr/>
          <p:nvPr/>
        </p:nvSpPr>
        <p:spPr>
          <a:xfrm>
            <a:off x="3108960" y="3474720"/>
            <a:ext cx="137160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F0FAF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12 sevimli</a:t>
            </a:r>
            <a:endParaRPr lang="en-US" sz="900" dirty="0"/>
          </a:p>
        </p:txBody>
      </p:sp>
      <p:sp>
        <p:nvSpPr>
          <p:cNvPr id="32" name="Text 30"/>
          <p:cNvSpPr/>
          <p:nvPr/>
        </p:nvSpPr>
        <p:spPr>
          <a:xfrm>
            <a:off x="4754880" y="2103120"/>
            <a:ext cx="3200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0FAF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Bugungi AI tavsiya</a:t>
            </a:r>
            <a:endParaRPr lang="en-US" sz="1200" dirty="0"/>
          </a:p>
        </p:txBody>
      </p:sp>
      <p:sp>
        <p:nvSpPr>
          <p:cNvPr id="33" name="Shape 31"/>
          <p:cNvSpPr/>
          <p:nvPr/>
        </p:nvSpPr>
        <p:spPr>
          <a:xfrm>
            <a:off x="4754880" y="2468880"/>
            <a:ext cx="1188720" cy="1371600"/>
          </a:xfrm>
          <a:prstGeom prst="roundRect">
            <a:avLst>
              <a:gd name="adj" fmla="val 4615"/>
            </a:avLst>
          </a:prstGeom>
          <a:solidFill>
            <a:srgbClr val="0F2119"/>
          </a:solidFill>
          <a:ln w="6350">
            <a:solidFill>
              <a:srgbClr val="2A4D3A"/>
            </a:solidFill>
            <a:prstDash val="solid"/>
          </a:ln>
        </p:spPr>
      </p:sp>
      <p:sp>
        <p:nvSpPr>
          <p:cNvPr id="34" name="Shape 32"/>
          <p:cNvSpPr/>
          <p:nvPr/>
        </p:nvSpPr>
        <p:spPr>
          <a:xfrm>
            <a:off x="4846320" y="2560320"/>
            <a:ext cx="1005840" cy="914400"/>
          </a:xfrm>
          <a:prstGeom prst="roundRect">
            <a:avLst>
              <a:gd name="adj" fmla="val 4000"/>
            </a:avLst>
          </a:prstGeom>
          <a:solidFill>
            <a:srgbClr val="162C22"/>
          </a:solidFill>
          <a:ln w="12700">
            <a:solidFill>
              <a:srgbClr val="162C22"/>
            </a:solidFill>
            <a:prstDash val="solid"/>
          </a:ln>
        </p:spPr>
      </p:sp>
      <p:sp>
        <p:nvSpPr>
          <p:cNvPr id="35" name="Text 33"/>
          <p:cNvSpPr/>
          <p:nvPr/>
        </p:nvSpPr>
        <p:spPr>
          <a:xfrm>
            <a:off x="4882896" y="3493008"/>
            <a:ext cx="932688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0FAF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Ko'ylak</a:t>
            </a:r>
            <a:endParaRPr lang="en-US" sz="900" dirty="0"/>
          </a:p>
        </p:txBody>
      </p:sp>
      <p:sp>
        <p:nvSpPr>
          <p:cNvPr id="36" name="Text 34"/>
          <p:cNvSpPr/>
          <p:nvPr/>
        </p:nvSpPr>
        <p:spPr>
          <a:xfrm>
            <a:off x="4882896" y="3657600"/>
            <a:ext cx="932688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FA89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Rasmiy</a:t>
            </a:r>
            <a:endParaRPr lang="en-US" sz="750" dirty="0"/>
          </a:p>
        </p:txBody>
      </p:sp>
      <p:sp>
        <p:nvSpPr>
          <p:cNvPr id="37" name="Shape 35"/>
          <p:cNvSpPr/>
          <p:nvPr/>
        </p:nvSpPr>
        <p:spPr>
          <a:xfrm>
            <a:off x="6071616" y="2468880"/>
            <a:ext cx="1188720" cy="1371600"/>
          </a:xfrm>
          <a:prstGeom prst="roundRect">
            <a:avLst>
              <a:gd name="adj" fmla="val 4615"/>
            </a:avLst>
          </a:prstGeom>
          <a:solidFill>
            <a:srgbClr val="0F2119"/>
          </a:solidFill>
          <a:ln w="6350">
            <a:solidFill>
              <a:srgbClr val="2A4D3A"/>
            </a:solidFill>
            <a:prstDash val="solid"/>
          </a:ln>
        </p:spPr>
      </p:sp>
      <p:sp>
        <p:nvSpPr>
          <p:cNvPr id="38" name="Shape 36"/>
          <p:cNvSpPr/>
          <p:nvPr/>
        </p:nvSpPr>
        <p:spPr>
          <a:xfrm>
            <a:off x="6163056" y="2560320"/>
            <a:ext cx="1005840" cy="914400"/>
          </a:xfrm>
          <a:prstGeom prst="roundRect">
            <a:avLst>
              <a:gd name="adj" fmla="val 4000"/>
            </a:avLst>
          </a:prstGeom>
          <a:solidFill>
            <a:srgbClr val="162C22"/>
          </a:solidFill>
          <a:ln w="12700">
            <a:solidFill>
              <a:srgbClr val="162C22"/>
            </a:solidFill>
            <a:prstDash val="solid"/>
          </a:ln>
        </p:spPr>
      </p:sp>
      <p:sp>
        <p:nvSpPr>
          <p:cNvPr id="39" name="Text 37"/>
          <p:cNvSpPr/>
          <p:nvPr/>
        </p:nvSpPr>
        <p:spPr>
          <a:xfrm>
            <a:off x="6199632" y="3493008"/>
            <a:ext cx="932688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0FAF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Shim</a:t>
            </a:r>
            <a:endParaRPr lang="en-US" sz="900" dirty="0"/>
          </a:p>
        </p:txBody>
      </p:sp>
      <p:sp>
        <p:nvSpPr>
          <p:cNvPr id="40" name="Text 38"/>
          <p:cNvSpPr/>
          <p:nvPr/>
        </p:nvSpPr>
        <p:spPr>
          <a:xfrm>
            <a:off x="6199632" y="3657600"/>
            <a:ext cx="932688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FA89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Kundalik</a:t>
            </a:r>
            <a:endParaRPr lang="en-US" sz="750" dirty="0"/>
          </a:p>
        </p:txBody>
      </p:sp>
      <p:sp>
        <p:nvSpPr>
          <p:cNvPr id="41" name="Shape 39"/>
          <p:cNvSpPr/>
          <p:nvPr/>
        </p:nvSpPr>
        <p:spPr>
          <a:xfrm>
            <a:off x="7388352" y="2468880"/>
            <a:ext cx="1188720" cy="1371600"/>
          </a:xfrm>
          <a:prstGeom prst="roundRect">
            <a:avLst>
              <a:gd name="adj" fmla="val 4615"/>
            </a:avLst>
          </a:prstGeom>
          <a:solidFill>
            <a:srgbClr val="0F2119"/>
          </a:solidFill>
          <a:ln w="6350">
            <a:solidFill>
              <a:srgbClr val="2A4D3A"/>
            </a:solidFill>
            <a:prstDash val="solid"/>
          </a:ln>
        </p:spPr>
      </p:sp>
      <p:sp>
        <p:nvSpPr>
          <p:cNvPr id="42" name="Shape 40"/>
          <p:cNvSpPr/>
          <p:nvPr/>
        </p:nvSpPr>
        <p:spPr>
          <a:xfrm>
            <a:off x="7479792" y="2560320"/>
            <a:ext cx="1005840" cy="914400"/>
          </a:xfrm>
          <a:prstGeom prst="roundRect">
            <a:avLst>
              <a:gd name="adj" fmla="val 4000"/>
            </a:avLst>
          </a:prstGeom>
          <a:solidFill>
            <a:srgbClr val="162C22"/>
          </a:solidFill>
          <a:ln w="12700">
            <a:solidFill>
              <a:srgbClr val="162C22"/>
            </a:solidFill>
            <a:prstDash val="solid"/>
          </a:ln>
        </p:spPr>
      </p:sp>
      <p:sp>
        <p:nvSpPr>
          <p:cNvPr id="43" name="Text 41"/>
          <p:cNvSpPr/>
          <p:nvPr/>
        </p:nvSpPr>
        <p:spPr>
          <a:xfrm>
            <a:off x="7516368" y="3493008"/>
            <a:ext cx="932688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0FAF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Etik</a:t>
            </a:r>
            <a:endParaRPr lang="en-US" sz="900" dirty="0"/>
          </a:p>
        </p:txBody>
      </p:sp>
      <p:sp>
        <p:nvSpPr>
          <p:cNvPr id="44" name="Text 42"/>
          <p:cNvSpPr/>
          <p:nvPr/>
        </p:nvSpPr>
        <p:spPr>
          <a:xfrm>
            <a:off x="7516368" y="3657600"/>
            <a:ext cx="932688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FA89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Charm</a:t>
            </a:r>
            <a:endParaRPr lang="en-US" sz="750" dirty="0"/>
          </a:p>
        </p:txBody>
      </p:sp>
      <p:sp>
        <p:nvSpPr>
          <p:cNvPr id="45" name="Shape 43"/>
          <p:cNvSpPr/>
          <p:nvPr/>
        </p:nvSpPr>
        <p:spPr>
          <a:xfrm>
            <a:off x="4754880" y="3986784"/>
            <a:ext cx="3803904" cy="365760"/>
          </a:xfrm>
          <a:prstGeom prst="roundRect">
            <a:avLst>
              <a:gd name="adj" fmla="val 15000"/>
            </a:avLst>
          </a:prstGeom>
          <a:solidFill>
            <a:srgbClr val="1D9E75"/>
          </a:solidFill>
          <a:ln w="12700">
            <a:solidFill>
              <a:srgbClr val="1D9E75"/>
            </a:solidFill>
            <a:prstDash val="solid"/>
          </a:ln>
        </p:spPr>
      </p:sp>
      <p:sp>
        <p:nvSpPr>
          <p:cNvPr id="46" name="Text 44"/>
          <p:cNvSpPr/>
          <p:nvPr/>
        </p:nvSpPr>
        <p:spPr>
          <a:xfrm>
            <a:off x="4754880" y="3986784"/>
            <a:ext cx="3803904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0A181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Bugungi tavsiyani qabul qilaman</a:t>
            </a:r>
            <a:endParaRPr lang="en-US" sz="1100" dirty="0"/>
          </a:p>
        </p:txBody>
      </p:sp>
      <p:sp>
        <p:nvSpPr>
          <p:cNvPr id="47" name="Shape 45"/>
          <p:cNvSpPr/>
          <p:nvPr/>
        </p:nvSpPr>
        <p:spPr>
          <a:xfrm>
            <a:off x="457200" y="4937760"/>
            <a:ext cx="146304" cy="146304"/>
          </a:xfrm>
          <a:prstGeom prst="rect">
            <a:avLst/>
          </a:prstGeom>
          <a:solidFill>
            <a:srgbClr val="1D9E75"/>
          </a:solidFill>
          <a:ln w="12700">
            <a:solidFill>
              <a:srgbClr val="1D9E75"/>
            </a:solidFill>
            <a:prstDash val="solid"/>
          </a:ln>
        </p:spPr>
      </p:sp>
      <p:sp>
        <p:nvSpPr>
          <p:cNvPr id="48" name="Text 46"/>
          <p:cNvSpPr/>
          <p:nvPr/>
        </p:nvSpPr>
        <p:spPr>
          <a:xfrm>
            <a:off x="658368" y="4864608"/>
            <a:ext cx="27432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C8E8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Garderop ai</a:t>
            </a:r>
            <a:endParaRPr lang="en-US" sz="1000" dirty="0"/>
          </a:p>
        </p:txBody>
      </p:sp>
      <p:sp>
        <p:nvSpPr>
          <p:cNvPr id="49" name="Text 47"/>
          <p:cNvSpPr/>
          <p:nvPr/>
        </p:nvSpPr>
        <p:spPr>
          <a:xfrm>
            <a:off x="8229600" y="4864608"/>
            <a:ext cx="6400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5A70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05 / 15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A181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57200" y="411480"/>
            <a:ext cx="164592" cy="36576"/>
          </a:xfrm>
          <a:prstGeom prst="rect">
            <a:avLst/>
          </a:prstGeom>
          <a:solidFill>
            <a:srgbClr val="1D9E75"/>
          </a:solidFill>
          <a:ln w="12700">
            <a:solidFill>
              <a:srgbClr val="1D9E75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685800" y="310896"/>
            <a:ext cx="3657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1D9E7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06  СЕМЕЙНЫЙ МОДУЛЬ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457200" y="658368"/>
            <a:ext cx="822960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spc="-100" kern="0" dirty="0">
                <a:solidFill>
                  <a:srgbClr val="F0FAF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Для всей семьи — одно приложение, полный контроль</a:t>
            </a:r>
            <a:endParaRPr lang="en-US" sz="3000" dirty="0"/>
          </a:p>
        </p:txBody>
      </p:sp>
      <p:sp>
        <p:nvSpPr>
          <p:cNvPr id="5" name="Shape 3"/>
          <p:cNvSpPr/>
          <p:nvPr/>
        </p:nvSpPr>
        <p:spPr>
          <a:xfrm>
            <a:off x="457200" y="1691640"/>
            <a:ext cx="3840480" cy="2834640"/>
          </a:xfrm>
          <a:prstGeom prst="rect">
            <a:avLst/>
          </a:prstGeom>
          <a:solidFill>
            <a:srgbClr val="0F2119"/>
          </a:solidFill>
          <a:ln w="9525">
            <a:solidFill>
              <a:srgbClr val="2A4D3A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640080" y="1874520"/>
            <a:ext cx="34747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200" kern="0" dirty="0">
                <a:solidFill>
                  <a:srgbClr val="5DCA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Oila profili</a:t>
            </a:r>
            <a:endParaRPr lang="en-US" sz="1100" dirty="0"/>
          </a:p>
        </p:txBody>
      </p:sp>
      <p:sp>
        <p:nvSpPr>
          <p:cNvPr id="7" name="Shape 5"/>
          <p:cNvSpPr/>
          <p:nvPr/>
        </p:nvSpPr>
        <p:spPr>
          <a:xfrm>
            <a:off x="713232" y="2295144"/>
            <a:ext cx="420624" cy="420624"/>
          </a:xfrm>
          <a:prstGeom prst="ellipse">
            <a:avLst/>
          </a:prstGeom>
          <a:solidFill>
            <a:srgbClr val="5DCAA5"/>
          </a:solidFill>
          <a:ln w="6350">
            <a:solidFill>
              <a:srgbClr val="5DCAA5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713232" y="2295144"/>
            <a:ext cx="420624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0A181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</a:t>
            </a:r>
            <a:endParaRPr lang="en-US" sz="1600" dirty="0"/>
          </a:p>
        </p:txBody>
      </p:sp>
      <p:sp>
        <p:nvSpPr>
          <p:cNvPr id="9" name="Text 7"/>
          <p:cNvSpPr/>
          <p:nvPr/>
        </p:nvSpPr>
        <p:spPr>
          <a:xfrm>
            <a:off x="1243584" y="2313432"/>
            <a:ext cx="274320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0FAF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Папа</a:t>
            </a:r>
            <a:endParaRPr lang="en-US" sz="1100" dirty="0"/>
          </a:p>
        </p:txBody>
      </p:sp>
      <p:sp>
        <p:nvSpPr>
          <p:cNvPr id="10" name="Text 8"/>
          <p:cNvSpPr/>
          <p:nvPr/>
        </p:nvSpPr>
        <p:spPr>
          <a:xfrm>
            <a:off x="1243584" y="2514600"/>
            <a:ext cx="27432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C8E8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47 вещей</a:t>
            </a:r>
            <a:endParaRPr lang="en-US" sz="900" dirty="0"/>
          </a:p>
        </p:txBody>
      </p:sp>
      <p:sp>
        <p:nvSpPr>
          <p:cNvPr id="11" name="Text 9"/>
          <p:cNvSpPr/>
          <p:nvPr/>
        </p:nvSpPr>
        <p:spPr>
          <a:xfrm>
            <a:off x="3877056" y="2295144"/>
            <a:ext cx="27432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400" dirty="0">
                <a:solidFill>
                  <a:srgbClr val="1D9E7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</a:t>
            </a:r>
            <a:endParaRPr lang="en-US" sz="1400" dirty="0"/>
          </a:p>
        </p:txBody>
      </p:sp>
      <p:sp>
        <p:nvSpPr>
          <p:cNvPr id="12" name="Shape 10"/>
          <p:cNvSpPr/>
          <p:nvPr/>
        </p:nvSpPr>
        <p:spPr>
          <a:xfrm>
            <a:off x="1243584" y="2788920"/>
            <a:ext cx="2834640" cy="0"/>
          </a:xfrm>
          <a:prstGeom prst="line">
            <a:avLst/>
          </a:prstGeom>
          <a:noFill/>
          <a:ln w="6350">
            <a:solidFill>
              <a:srgbClr val="2A4D3A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713232" y="2862072"/>
            <a:ext cx="420624" cy="420624"/>
          </a:xfrm>
          <a:prstGeom prst="ellipse">
            <a:avLst/>
          </a:prstGeom>
          <a:solidFill>
            <a:srgbClr val="5DCAA5"/>
          </a:solidFill>
          <a:ln w="6350">
            <a:solidFill>
              <a:srgbClr val="5DCAA5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713232" y="2862072"/>
            <a:ext cx="420624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0A181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М</a:t>
            </a:r>
            <a:endParaRPr lang="en-US" sz="1600" dirty="0"/>
          </a:p>
        </p:txBody>
      </p:sp>
      <p:sp>
        <p:nvSpPr>
          <p:cNvPr id="15" name="Text 13"/>
          <p:cNvSpPr/>
          <p:nvPr/>
        </p:nvSpPr>
        <p:spPr>
          <a:xfrm>
            <a:off x="1243584" y="2880360"/>
            <a:ext cx="274320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0FAF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Мама</a:t>
            </a:r>
            <a:endParaRPr lang="en-US" sz="1100" dirty="0"/>
          </a:p>
        </p:txBody>
      </p:sp>
      <p:sp>
        <p:nvSpPr>
          <p:cNvPr id="16" name="Text 14"/>
          <p:cNvSpPr/>
          <p:nvPr/>
        </p:nvSpPr>
        <p:spPr>
          <a:xfrm>
            <a:off x="1243584" y="3081528"/>
            <a:ext cx="27432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C8E8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62 вещи</a:t>
            </a:r>
            <a:endParaRPr lang="en-US" sz="900" dirty="0"/>
          </a:p>
        </p:txBody>
      </p:sp>
      <p:sp>
        <p:nvSpPr>
          <p:cNvPr id="17" name="Text 15"/>
          <p:cNvSpPr/>
          <p:nvPr/>
        </p:nvSpPr>
        <p:spPr>
          <a:xfrm>
            <a:off x="3877056" y="2862072"/>
            <a:ext cx="27432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400" dirty="0">
                <a:solidFill>
                  <a:srgbClr val="1D9E7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</a:t>
            </a:r>
            <a:endParaRPr lang="en-US" sz="1400" dirty="0"/>
          </a:p>
        </p:txBody>
      </p:sp>
      <p:sp>
        <p:nvSpPr>
          <p:cNvPr id="18" name="Shape 16"/>
          <p:cNvSpPr/>
          <p:nvPr/>
        </p:nvSpPr>
        <p:spPr>
          <a:xfrm>
            <a:off x="1243584" y="3355848"/>
            <a:ext cx="2834640" cy="0"/>
          </a:xfrm>
          <a:prstGeom prst="line">
            <a:avLst/>
          </a:prstGeom>
          <a:noFill/>
          <a:ln w="6350">
            <a:solidFill>
              <a:srgbClr val="2A4D3A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713232" y="3429000"/>
            <a:ext cx="420624" cy="420624"/>
          </a:xfrm>
          <a:prstGeom prst="ellipse">
            <a:avLst/>
          </a:prstGeom>
          <a:solidFill>
            <a:srgbClr val="5DCAA5"/>
          </a:solidFill>
          <a:ln w="6350">
            <a:solidFill>
              <a:srgbClr val="5DCAA5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713232" y="3429000"/>
            <a:ext cx="420624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0A181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</a:t>
            </a:r>
            <a:endParaRPr lang="en-US" sz="1600" dirty="0"/>
          </a:p>
        </p:txBody>
      </p:sp>
      <p:sp>
        <p:nvSpPr>
          <p:cNvPr id="21" name="Text 19"/>
          <p:cNvSpPr/>
          <p:nvPr/>
        </p:nvSpPr>
        <p:spPr>
          <a:xfrm>
            <a:off x="1243584" y="3447288"/>
            <a:ext cx="274320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0FAF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Сын</a:t>
            </a:r>
            <a:endParaRPr lang="en-US" sz="1100" dirty="0"/>
          </a:p>
        </p:txBody>
      </p:sp>
      <p:sp>
        <p:nvSpPr>
          <p:cNvPr id="22" name="Text 20"/>
          <p:cNvSpPr/>
          <p:nvPr/>
        </p:nvSpPr>
        <p:spPr>
          <a:xfrm>
            <a:off x="1243584" y="3648456"/>
            <a:ext cx="27432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C8E8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31 вещь</a:t>
            </a:r>
            <a:endParaRPr lang="en-US" sz="900" dirty="0"/>
          </a:p>
        </p:txBody>
      </p:sp>
      <p:sp>
        <p:nvSpPr>
          <p:cNvPr id="23" name="Text 21"/>
          <p:cNvSpPr/>
          <p:nvPr/>
        </p:nvSpPr>
        <p:spPr>
          <a:xfrm>
            <a:off x="3877056" y="3429000"/>
            <a:ext cx="27432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400" dirty="0">
                <a:solidFill>
                  <a:srgbClr val="1D9E7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</a:t>
            </a:r>
            <a:endParaRPr lang="en-US" sz="1400" dirty="0"/>
          </a:p>
        </p:txBody>
      </p:sp>
      <p:sp>
        <p:nvSpPr>
          <p:cNvPr id="24" name="Shape 22"/>
          <p:cNvSpPr/>
          <p:nvPr/>
        </p:nvSpPr>
        <p:spPr>
          <a:xfrm>
            <a:off x="1243584" y="3922776"/>
            <a:ext cx="2834640" cy="0"/>
          </a:xfrm>
          <a:prstGeom prst="line">
            <a:avLst/>
          </a:prstGeom>
          <a:noFill/>
          <a:ln w="6350">
            <a:solidFill>
              <a:srgbClr val="2A4D3A"/>
            </a:solidFill>
            <a:prstDash val="solid"/>
          </a:ln>
        </p:spPr>
      </p:sp>
      <p:sp>
        <p:nvSpPr>
          <p:cNvPr id="25" name="Shape 23"/>
          <p:cNvSpPr/>
          <p:nvPr/>
        </p:nvSpPr>
        <p:spPr>
          <a:xfrm>
            <a:off x="713232" y="3995928"/>
            <a:ext cx="420624" cy="420624"/>
          </a:xfrm>
          <a:prstGeom prst="ellipse">
            <a:avLst/>
          </a:prstGeom>
          <a:solidFill>
            <a:srgbClr val="5DCAA5"/>
          </a:solidFill>
          <a:ln w="6350">
            <a:solidFill>
              <a:srgbClr val="5DCAA5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713232" y="3995928"/>
            <a:ext cx="420624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0A181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Д</a:t>
            </a:r>
            <a:endParaRPr lang="en-US" sz="1600" dirty="0"/>
          </a:p>
        </p:txBody>
      </p:sp>
      <p:sp>
        <p:nvSpPr>
          <p:cNvPr id="27" name="Text 25"/>
          <p:cNvSpPr/>
          <p:nvPr/>
        </p:nvSpPr>
        <p:spPr>
          <a:xfrm>
            <a:off x="1243584" y="4014216"/>
            <a:ext cx="274320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0FAF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Дочь</a:t>
            </a:r>
            <a:endParaRPr lang="en-US" sz="1100" dirty="0"/>
          </a:p>
        </p:txBody>
      </p:sp>
      <p:sp>
        <p:nvSpPr>
          <p:cNvPr id="28" name="Text 26"/>
          <p:cNvSpPr/>
          <p:nvPr/>
        </p:nvSpPr>
        <p:spPr>
          <a:xfrm>
            <a:off x="1243584" y="4215384"/>
            <a:ext cx="27432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C8E8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44 вещи</a:t>
            </a:r>
            <a:endParaRPr lang="en-US" sz="900" dirty="0"/>
          </a:p>
        </p:txBody>
      </p:sp>
      <p:sp>
        <p:nvSpPr>
          <p:cNvPr id="29" name="Text 27"/>
          <p:cNvSpPr/>
          <p:nvPr/>
        </p:nvSpPr>
        <p:spPr>
          <a:xfrm>
            <a:off x="3877056" y="3995928"/>
            <a:ext cx="27432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400" dirty="0">
                <a:solidFill>
                  <a:srgbClr val="1D9E7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</a:t>
            </a:r>
            <a:endParaRPr lang="en-US" sz="1400" dirty="0"/>
          </a:p>
        </p:txBody>
      </p:sp>
      <p:sp>
        <p:nvSpPr>
          <p:cNvPr id="30" name="Shape 28"/>
          <p:cNvSpPr/>
          <p:nvPr/>
        </p:nvSpPr>
        <p:spPr>
          <a:xfrm>
            <a:off x="4517136" y="1746504"/>
            <a:ext cx="274320" cy="274320"/>
          </a:xfrm>
          <a:prstGeom prst="ellipse">
            <a:avLst/>
          </a:prstGeom>
          <a:solidFill>
            <a:srgbClr val="1D9E75"/>
          </a:solidFill>
          <a:ln w="12700">
            <a:solidFill>
              <a:srgbClr val="5DCAA5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4517136" y="1746504"/>
            <a:ext cx="274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0A181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1200" dirty="0"/>
          </a:p>
        </p:txBody>
      </p:sp>
      <p:sp>
        <p:nvSpPr>
          <p:cNvPr id="32" name="Text 30"/>
          <p:cNvSpPr/>
          <p:nvPr/>
        </p:nvSpPr>
        <p:spPr>
          <a:xfrm>
            <a:off x="4901184" y="1728216"/>
            <a:ext cx="3785616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0FAF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Профиль для каждого</a:t>
            </a:r>
            <a:endParaRPr lang="en-US" sz="1200" dirty="0"/>
          </a:p>
        </p:txBody>
      </p:sp>
      <p:sp>
        <p:nvSpPr>
          <p:cNvPr id="33" name="Text 31"/>
          <p:cNvSpPr/>
          <p:nvPr/>
        </p:nvSpPr>
        <p:spPr>
          <a:xfrm>
            <a:off x="4901184" y="2002536"/>
            <a:ext cx="3785616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C8E8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Гардеробы папы, мамы и детей не смешиваются. У каждого свой шкаф.</a:t>
            </a:r>
            <a:endParaRPr lang="en-US" sz="1000" dirty="0"/>
          </a:p>
        </p:txBody>
      </p:sp>
      <p:sp>
        <p:nvSpPr>
          <p:cNvPr id="34" name="Shape 32"/>
          <p:cNvSpPr/>
          <p:nvPr/>
        </p:nvSpPr>
        <p:spPr>
          <a:xfrm>
            <a:off x="4517136" y="2459736"/>
            <a:ext cx="274320" cy="274320"/>
          </a:xfrm>
          <a:prstGeom prst="ellipse">
            <a:avLst/>
          </a:prstGeom>
          <a:solidFill>
            <a:srgbClr val="1D9E75"/>
          </a:solidFill>
          <a:ln w="12700">
            <a:solidFill>
              <a:srgbClr val="5DCAA5"/>
            </a:solidFill>
            <a:prstDash val="solid"/>
          </a:ln>
        </p:spPr>
      </p:sp>
      <p:sp>
        <p:nvSpPr>
          <p:cNvPr id="35" name="Text 33"/>
          <p:cNvSpPr/>
          <p:nvPr/>
        </p:nvSpPr>
        <p:spPr>
          <a:xfrm>
            <a:off x="4517136" y="2459736"/>
            <a:ext cx="274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0A181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1200" dirty="0"/>
          </a:p>
        </p:txBody>
      </p:sp>
      <p:sp>
        <p:nvSpPr>
          <p:cNvPr id="36" name="Text 34"/>
          <p:cNvSpPr/>
          <p:nvPr/>
        </p:nvSpPr>
        <p:spPr>
          <a:xfrm>
            <a:off x="4901184" y="2441448"/>
            <a:ext cx="3785616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0FAF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Семейная AI-рекомендация</a:t>
            </a:r>
            <a:endParaRPr lang="en-US" sz="1200" dirty="0"/>
          </a:p>
        </p:txBody>
      </p:sp>
      <p:sp>
        <p:nvSpPr>
          <p:cNvPr id="37" name="Text 35"/>
          <p:cNvSpPr/>
          <p:nvPr/>
        </p:nvSpPr>
        <p:spPr>
          <a:xfrm>
            <a:off x="4901184" y="2715768"/>
            <a:ext cx="3785616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C8E8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"Сегодня всем умеренная одежда" — синхронные предложения для поездок.</a:t>
            </a:r>
            <a:endParaRPr lang="en-US" sz="1000" dirty="0"/>
          </a:p>
        </p:txBody>
      </p:sp>
      <p:sp>
        <p:nvSpPr>
          <p:cNvPr id="38" name="Shape 36"/>
          <p:cNvSpPr/>
          <p:nvPr/>
        </p:nvSpPr>
        <p:spPr>
          <a:xfrm>
            <a:off x="4517136" y="3172968"/>
            <a:ext cx="274320" cy="274320"/>
          </a:xfrm>
          <a:prstGeom prst="ellipse">
            <a:avLst/>
          </a:prstGeom>
          <a:solidFill>
            <a:srgbClr val="1D9E75"/>
          </a:solidFill>
          <a:ln w="12700">
            <a:solidFill>
              <a:srgbClr val="5DCAA5"/>
            </a:solidFill>
            <a:prstDash val="solid"/>
          </a:ln>
        </p:spPr>
      </p:sp>
      <p:sp>
        <p:nvSpPr>
          <p:cNvPr id="39" name="Text 37"/>
          <p:cNvSpPr/>
          <p:nvPr/>
        </p:nvSpPr>
        <p:spPr>
          <a:xfrm>
            <a:off x="4517136" y="3172968"/>
            <a:ext cx="274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0A181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1200" dirty="0"/>
          </a:p>
        </p:txBody>
      </p:sp>
      <p:sp>
        <p:nvSpPr>
          <p:cNvPr id="40" name="Text 38"/>
          <p:cNvSpPr/>
          <p:nvPr/>
        </p:nvSpPr>
        <p:spPr>
          <a:xfrm>
            <a:off x="4901184" y="3154680"/>
            <a:ext cx="3785616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0FAF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Детский режим</a:t>
            </a:r>
            <a:endParaRPr lang="en-US" sz="1200" dirty="0"/>
          </a:p>
        </p:txBody>
      </p:sp>
      <p:sp>
        <p:nvSpPr>
          <p:cNvPr id="41" name="Text 39"/>
          <p:cNvSpPr/>
          <p:nvPr/>
        </p:nvSpPr>
        <p:spPr>
          <a:xfrm>
            <a:off x="4901184" y="3429000"/>
            <a:ext cx="3785616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C8E8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Отдельная категория для детей. Сортировка по размеру и возрасту.</a:t>
            </a:r>
            <a:endParaRPr lang="en-US" sz="1000" dirty="0"/>
          </a:p>
        </p:txBody>
      </p:sp>
      <p:sp>
        <p:nvSpPr>
          <p:cNvPr id="42" name="Shape 40"/>
          <p:cNvSpPr/>
          <p:nvPr/>
        </p:nvSpPr>
        <p:spPr>
          <a:xfrm>
            <a:off x="4517136" y="3886200"/>
            <a:ext cx="274320" cy="274320"/>
          </a:xfrm>
          <a:prstGeom prst="ellipse">
            <a:avLst/>
          </a:prstGeom>
          <a:solidFill>
            <a:srgbClr val="1D9E75"/>
          </a:solidFill>
          <a:ln w="12700">
            <a:solidFill>
              <a:srgbClr val="5DCAA5"/>
            </a:solidFill>
            <a:prstDash val="solid"/>
          </a:ln>
        </p:spPr>
      </p:sp>
      <p:sp>
        <p:nvSpPr>
          <p:cNvPr id="43" name="Text 41"/>
          <p:cNvSpPr/>
          <p:nvPr/>
        </p:nvSpPr>
        <p:spPr>
          <a:xfrm>
            <a:off x="4517136" y="3886200"/>
            <a:ext cx="274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0A181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1200" dirty="0"/>
          </a:p>
        </p:txBody>
      </p:sp>
      <p:sp>
        <p:nvSpPr>
          <p:cNvPr id="44" name="Text 42"/>
          <p:cNvSpPr/>
          <p:nvPr/>
        </p:nvSpPr>
        <p:spPr>
          <a:xfrm>
            <a:off x="4901184" y="3867912"/>
            <a:ext cx="3785616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0FAF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Совместное управление</a:t>
            </a:r>
            <a:endParaRPr lang="en-US" sz="1200" dirty="0"/>
          </a:p>
        </p:txBody>
      </p:sp>
      <p:sp>
        <p:nvSpPr>
          <p:cNvPr id="45" name="Text 43"/>
          <p:cNvSpPr/>
          <p:nvPr/>
        </p:nvSpPr>
        <p:spPr>
          <a:xfrm>
            <a:off x="4901184" y="4142232"/>
            <a:ext cx="3785616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C8E8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И мама, и папа могут просматривать и сортировать гардероб друг друга.</a:t>
            </a:r>
            <a:endParaRPr lang="en-US" sz="1000" dirty="0"/>
          </a:p>
        </p:txBody>
      </p:sp>
      <p:sp>
        <p:nvSpPr>
          <p:cNvPr id="46" name="Shape 44"/>
          <p:cNvSpPr/>
          <p:nvPr/>
        </p:nvSpPr>
        <p:spPr>
          <a:xfrm>
            <a:off x="457200" y="4535424"/>
            <a:ext cx="8229600" cy="274320"/>
          </a:xfrm>
          <a:prstGeom prst="rect">
            <a:avLst/>
          </a:prstGeom>
          <a:solidFill>
            <a:srgbClr val="162C22"/>
          </a:solidFill>
          <a:ln w="12700">
            <a:solidFill>
              <a:srgbClr val="1D9E75"/>
            </a:solidFill>
            <a:prstDash val="solid"/>
          </a:ln>
        </p:spPr>
      </p:sp>
      <p:sp>
        <p:nvSpPr>
          <p:cNvPr id="47" name="Shape 45"/>
          <p:cNvSpPr/>
          <p:nvPr/>
        </p:nvSpPr>
        <p:spPr>
          <a:xfrm>
            <a:off x="457200" y="4535424"/>
            <a:ext cx="54864" cy="274320"/>
          </a:xfrm>
          <a:prstGeom prst="rect">
            <a:avLst/>
          </a:prstGeom>
          <a:solidFill>
            <a:srgbClr val="1D9E75"/>
          </a:solidFill>
          <a:ln w="12700">
            <a:solidFill>
              <a:srgbClr val="1D9E75"/>
            </a:solidFill>
            <a:prstDash val="solid"/>
          </a:ln>
        </p:spPr>
      </p:sp>
      <p:sp>
        <p:nvSpPr>
          <p:cNvPr id="48" name="Text 46"/>
          <p:cNvSpPr/>
          <p:nvPr/>
        </p:nvSpPr>
        <p:spPr>
          <a:xfrm>
            <a:off x="603504" y="4535424"/>
            <a:ext cx="7955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5DCA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Family Plan: 49,900 сум/мес — без лимита членов семьи, семейный AI, совместное управление</a:t>
            </a:r>
            <a:endParaRPr lang="en-US" sz="950" dirty="0"/>
          </a:p>
        </p:txBody>
      </p:sp>
      <p:sp>
        <p:nvSpPr>
          <p:cNvPr id="49" name="Shape 47"/>
          <p:cNvSpPr/>
          <p:nvPr/>
        </p:nvSpPr>
        <p:spPr>
          <a:xfrm>
            <a:off x="457200" y="4937760"/>
            <a:ext cx="146304" cy="146304"/>
          </a:xfrm>
          <a:prstGeom prst="rect">
            <a:avLst/>
          </a:prstGeom>
          <a:solidFill>
            <a:srgbClr val="1D9E75"/>
          </a:solidFill>
          <a:ln w="12700">
            <a:solidFill>
              <a:srgbClr val="1D9E75"/>
            </a:solidFill>
            <a:prstDash val="solid"/>
          </a:ln>
        </p:spPr>
      </p:sp>
      <p:sp>
        <p:nvSpPr>
          <p:cNvPr id="50" name="Text 48"/>
          <p:cNvSpPr/>
          <p:nvPr/>
        </p:nvSpPr>
        <p:spPr>
          <a:xfrm>
            <a:off x="658368" y="4864608"/>
            <a:ext cx="27432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C8E8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Garderop ai</a:t>
            </a:r>
            <a:endParaRPr lang="en-US" sz="1000" dirty="0"/>
          </a:p>
        </p:txBody>
      </p:sp>
      <p:sp>
        <p:nvSpPr>
          <p:cNvPr id="51" name="Text 49"/>
          <p:cNvSpPr/>
          <p:nvPr/>
        </p:nvSpPr>
        <p:spPr>
          <a:xfrm>
            <a:off x="8229600" y="4864608"/>
            <a:ext cx="6400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5A70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06 / 15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A181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57200" y="411480"/>
            <a:ext cx="164592" cy="36576"/>
          </a:xfrm>
          <a:prstGeom prst="rect">
            <a:avLst/>
          </a:prstGeom>
          <a:solidFill>
            <a:srgbClr val="1D9E75"/>
          </a:solidFill>
          <a:ln w="12700">
            <a:solidFill>
              <a:srgbClr val="1D9E75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685800" y="310896"/>
            <a:ext cx="3657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1D9E7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07  МОДЕЛЬ ДОХОДА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457200" y="658368"/>
            <a:ext cx="822960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spc="-100" kern="0" dirty="0">
                <a:solidFill>
                  <a:srgbClr val="F0FAF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Как инвестор получает доход</a:t>
            </a:r>
            <a:endParaRPr lang="en-US" sz="3000" dirty="0"/>
          </a:p>
        </p:txBody>
      </p:sp>
      <p:sp>
        <p:nvSpPr>
          <p:cNvPr id="5" name="Shape 3"/>
          <p:cNvSpPr/>
          <p:nvPr/>
        </p:nvSpPr>
        <p:spPr>
          <a:xfrm>
            <a:off x="457200" y="1682496"/>
            <a:ext cx="4041648" cy="1517904"/>
          </a:xfrm>
          <a:prstGeom prst="rect">
            <a:avLst/>
          </a:prstGeom>
          <a:solidFill>
            <a:srgbClr val="0F2119"/>
          </a:solidFill>
          <a:ln w="9525">
            <a:solidFill>
              <a:srgbClr val="2A4D3A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457200" y="1682496"/>
            <a:ext cx="4041648" cy="36576"/>
          </a:xfrm>
          <a:prstGeom prst="rect">
            <a:avLst/>
          </a:prstGeom>
          <a:solidFill>
            <a:srgbClr val="1D9E75"/>
          </a:solidFill>
          <a:ln w="12700">
            <a:solidFill>
              <a:srgbClr val="1D9E75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640080" y="1847088"/>
            <a:ext cx="786384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5DCA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01</a:t>
            </a:r>
            <a:endParaRPr lang="en-US" sz="2000" dirty="0"/>
          </a:p>
        </p:txBody>
      </p:sp>
      <p:sp>
        <p:nvSpPr>
          <p:cNvPr id="8" name="Shape 6"/>
          <p:cNvSpPr/>
          <p:nvPr/>
        </p:nvSpPr>
        <p:spPr>
          <a:xfrm>
            <a:off x="3657600" y="1865376"/>
            <a:ext cx="658368" cy="274320"/>
          </a:xfrm>
          <a:prstGeom prst="roundRect">
            <a:avLst>
              <a:gd name="adj" fmla="val 13333"/>
            </a:avLst>
          </a:prstGeom>
          <a:solidFill>
            <a:srgbClr val="1D9E75"/>
          </a:solidFill>
          <a:ln w="12700">
            <a:solidFill>
              <a:srgbClr val="1D9E75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3657600" y="1865376"/>
            <a:ext cx="658368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0A181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70%</a:t>
            </a:r>
            <a:endParaRPr lang="en-US" sz="1000" dirty="0"/>
          </a:p>
        </p:txBody>
      </p:sp>
      <p:sp>
        <p:nvSpPr>
          <p:cNvPr id="10" name="Text 8"/>
          <p:cNvSpPr/>
          <p:nvPr/>
        </p:nvSpPr>
        <p:spPr>
          <a:xfrm>
            <a:off x="640080" y="2212848"/>
            <a:ext cx="3675888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b="1" dirty="0">
                <a:solidFill>
                  <a:srgbClr val="F0FAF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Месячная/годовая подписка</a:t>
            </a:r>
            <a:endParaRPr lang="en-US" sz="1250" dirty="0"/>
          </a:p>
        </p:txBody>
      </p:sp>
      <p:sp>
        <p:nvSpPr>
          <p:cNvPr id="11" name="Text 9"/>
          <p:cNvSpPr/>
          <p:nvPr/>
        </p:nvSpPr>
        <p:spPr>
          <a:xfrm>
            <a:off x="640080" y="2468880"/>
            <a:ext cx="3675888" cy="67665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buSzPct val="100000"/>
              <a:buChar char="▪"/>
            </a:pPr>
            <a:r>
              <a:rPr lang="en-US" sz="900" dirty="0">
                <a:solidFill>
                  <a:srgbClr val="C8E8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Pro: 29,900 сум/мес</a:t>
            </a:r>
            <a:endParaRPr lang="en-US" sz="900" dirty="0"/>
          </a:p>
          <a:p>
            <a:pPr marL="342900" indent="-342900">
              <a:buSzPct val="100000"/>
              <a:buChar char="▪"/>
            </a:pPr>
            <a:r>
              <a:rPr lang="en-US" sz="900" dirty="0">
                <a:solidFill>
                  <a:srgbClr val="C8E8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Family: 49,900 сум/мес</a:t>
            </a:r>
            <a:endParaRPr lang="en-US" sz="900" dirty="0"/>
          </a:p>
          <a:p>
            <a:pPr marL="342900" indent="-342900">
              <a:buSzPct val="100000"/>
              <a:buChar char="▪"/>
            </a:pPr>
            <a:r>
              <a:rPr lang="en-US" sz="900" dirty="0">
                <a:solidFill>
                  <a:srgbClr val="C8E8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Скидка 25% на годовой тариф</a:t>
            </a:r>
            <a:endParaRPr lang="en-US" sz="900" dirty="0"/>
          </a:p>
          <a:p>
            <a:pPr marL="342900" indent="-342900">
              <a:buSzPct val="100000"/>
              <a:buChar char="▪"/>
            </a:pPr>
            <a:r>
              <a:rPr lang="en-US" sz="900" dirty="0">
                <a:solidFill>
                  <a:srgbClr val="C8E8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Оплата: Payme + Click</a:t>
            </a:r>
            <a:endParaRPr lang="en-US" sz="900" dirty="0"/>
          </a:p>
        </p:txBody>
      </p:sp>
      <p:sp>
        <p:nvSpPr>
          <p:cNvPr id="12" name="Shape 10"/>
          <p:cNvSpPr/>
          <p:nvPr/>
        </p:nvSpPr>
        <p:spPr>
          <a:xfrm>
            <a:off x="4645152" y="1682496"/>
            <a:ext cx="4041648" cy="1517904"/>
          </a:xfrm>
          <a:prstGeom prst="rect">
            <a:avLst/>
          </a:prstGeom>
          <a:solidFill>
            <a:srgbClr val="0F2119"/>
          </a:solidFill>
          <a:ln w="9525">
            <a:solidFill>
              <a:srgbClr val="2A4D3A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4645152" y="1682496"/>
            <a:ext cx="4041648" cy="36576"/>
          </a:xfrm>
          <a:prstGeom prst="rect">
            <a:avLst/>
          </a:prstGeom>
          <a:solidFill>
            <a:srgbClr val="1D9E75"/>
          </a:solidFill>
          <a:ln w="12700">
            <a:solidFill>
              <a:srgbClr val="1D9E75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4828032" y="1847088"/>
            <a:ext cx="786384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5DCA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02</a:t>
            </a:r>
            <a:endParaRPr lang="en-US" sz="2000" dirty="0"/>
          </a:p>
        </p:txBody>
      </p:sp>
      <p:sp>
        <p:nvSpPr>
          <p:cNvPr id="15" name="Shape 13"/>
          <p:cNvSpPr/>
          <p:nvPr/>
        </p:nvSpPr>
        <p:spPr>
          <a:xfrm>
            <a:off x="7845552" y="1865376"/>
            <a:ext cx="658368" cy="274320"/>
          </a:xfrm>
          <a:prstGeom prst="roundRect">
            <a:avLst>
              <a:gd name="adj" fmla="val 13333"/>
            </a:avLst>
          </a:prstGeom>
          <a:solidFill>
            <a:srgbClr val="1D9E75"/>
          </a:solidFill>
          <a:ln w="12700">
            <a:solidFill>
              <a:srgbClr val="1D9E75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7845552" y="1865376"/>
            <a:ext cx="658368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0A181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15%</a:t>
            </a:r>
            <a:endParaRPr lang="en-US" sz="1000" dirty="0"/>
          </a:p>
        </p:txBody>
      </p:sp>
      <p:sp>
        <p:nvSpPr>
          <p:cNvPr id="17" name="Text 15"/>
          <p:cNvSpPr/>
          <p:nvPr/>
        </p:nvSpPr>
        <p:spPr>
          <a:xfrm>
            <a:off x="4828032" y="2212848"/>
            <a:ext cx="3675888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b="1" dirty="0">
                <a:solidFill>
                  <a:srgbClr val="F0FAF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Партнёрские магазины</a:t>
            </a:r>
            <a:endParaRPr lang="en-US" sz="1250" dirty="0"/>
          </a:p>
        </p:txBody>
      </p:sp>
      <p:sp>
        <p:nvSpPr>
          <p:cNvPr id="18" name="Text 16"/>
          <p:cNvSpPr/>
          <p:nvPr/>
        </p:nvSpPr>
        <p:spPr>
          <a:xfrm>
            <a:off x="4828032" y="2468880"/>
            <a:ext cx="3675888" cy="67665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buSzPct val="100000"/>
              <a:buChar char="▪"/>
            </a:pPr>
            <a:r>
              <a:rPr lang="en-US" sz="900" dirty="0">
                <a:solidFill>
                  <a:srgbClr val="C8E8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рекомендует — показывается ссылка</a:t>
            </a:r>
            <a:endParaRPr lang="en-US" sz="900" dirty="0"/>
          </a:p>
          <a:p>
            <a:pPr marL="342900" indent="-342900">
              <a:buSzPct val="100000"/>
              <a:buChar char="▪"/>
            </a:pPr>
            <a:r>
              <a:rPr lang="en-US" sz="900" dirty="0">
                <a:solidFill>
                  <a:srgbClr val="C8E8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NEXT, LC Waikiki, Uzum Market</a:t>
            </a:r>
            <a:endParaRPr lang="en-US" sz="900" dirty="0"/>
          </a:p>
          <a:p>
            <a:pPr marL="342900" indent="-342900">
              <a:buSzPct val="100000"/>
              <a:buChar char="▪"/>
            </a:pPr>
            <a:r>
              <a:rPr lang="en-US" sz="900" dirty="0">
                <a:solidFill>
                  <a:srgbClr val="C8E8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Комиссия 3-10% с покупки</a:t>
            </a:r>
            <a:endParaRPr lang="en-US" sz="900" dirty="0"/>
          </a:p>
          <a:p>
            <a:pPr marL="342900" indent="-342900">
              <a:buSzPct val="100000"/>
              <a:buChar char="▪"/>
            </a:pPr>
            <a:r>
              <a:rPr lang="en-US" sz="900" dirty="0">
                <a:solidFill>
                  <a:srgbClr val="C8E8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Удобно пользователю — выгодно нам</a:t>
            </a:r>
            <a:endParaRPr lang="en-US" sz="900" dirty="0"/>
          </a:p>
        </p:txBody>
      </p:sp>
      <p:sp>
        <p:nvSpPr>
          <p:cNvPr id="19" name="Shape 17"/>
          <p:cNvSpPr/>
          <p:nvPr/>
        </p:nvSpPr>
        <p:spPr>
          <a:xfrm>
            <a:off x="457200" y="3346704"/>
            <a:ext cx="4041648" cy="1517904"/>
          </a:xfrm>
          <a:prstGeom prst="rect">
            <a:avLst/>
          </a:prstGeom>
          <a:solidFill>
            <a:srgbClr val="0F2119"/>
          </a:solidFill>
          <a:ln w="9525">
            <a:solidFill>
              <a:srgbClr val="2A4D3A"/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457200" y="3346704"/>
            <a:ext cx="4041648" cy="36576"/>
          </a:xfrm>
          <a:prstGeom prst="rect">
            <a:avLst/>
          </a:prstGeom>
          <a:solidFill>
            <a:srgbClr val="1D9E75"/>
          </a:solidFill>
          <a:ln w="12700">
            <a:solidFill>
              <a:srgbClr val="1D9E75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640080" y="3511296"/>
            <a:ext cx="786384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5DCA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03</a:t>
            </a:r>
            <a:endParaRPr lang="en-US" sz="2000" dirty="0"/>
          </a:p>
        </p:txBody>
      </p:sp>
      <p:sp>
        <p:nvSpPr>
          <p:cNvPr id="22" name="Shape 20"/>
          <p:cNvSpPr/>
          <p:nvPr/>
        </p:nvSpPr>
        <p:spPr>
          <a:xfrm>
            <a:off x="3657600" y="3529584"/>
            <a:ext cx="658368" cy="274320"/>
          </a:xfrm>
          <a:prstGeom prst="roundRect">
            <a:avLst>
              <a:gd name="adj" fmla="val 13333"/>
            </a:avLst>
          </a:prstGeom>
          <a:solidFill>
            <a:srgbClr val="1D9E75"/>
          </a:solidFill>
          <a:ln w="12700">
            <a:solidFill>
              <a:srgbClr val="1D9E75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3657600" y="3529584"/>
            <a:ext cx="658368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0A181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10%</a:t>
            </a:r>
            <a:endParaRPr lang="en-US" sz="1000" dirty="0"/>
          </a:p>
        </p:txBody>
      </p:sp>
      <p:sp>
        <p:nvSpPr>
          <p:cNvPr id="24" name="Text 22"/>
          <p:cNvSpPr/>
          <p:nvPr/>
        </p:nvSpPr>
        <p:spPr>
          <a:xfrm>
            <a:off x="640080" y="3877056"/>
            <a:ext cx="3675888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b="1" dirty="0">
                <a:solidFill>
                  <a:srgbClr val="F0FAF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Премиум-услуги</a:t>
            </a:r>
            <a:endParaRPr lang="en-US" sz="1250" dirty="0"/>
          </a:p>
        </p:txBody>
      </p:sp>
      <p:sp>
        <p:nvSpPr>
          <p:cNvPr id="25" name="Text 23"/>
          <p:cNvSpPr/>
          <p:nvPr/>
        </p:nvSpPr>
        <p:spPr>
          <a:xfrm>
            <a:off x="640080" y="4133088"/>
            <a:ext cx="3675888" cy="67665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buSzPct val="100000"/>
              <a:buChar char="▪"/>
            </a:pPr>
            <a:r>
              <a:rPr lang="en-US" sz="900" dirty="0">
                <a:solidFill>
                  <a:srgbClr val="C8E8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"Анализ моего гардероба" — 19,900 сум</a:t>
            </a:r>
            <a:endParaRPr lang="en-US" sz="900" dirty="0"/>
          </a:p>
          <a:p>
            <a:pPr marL="342900" indent="-342900">
              <a:buSzPct val="100000"/>
              <a:buChar char="▪"/>
            </a:pPr>
            <a:r>
              <a:rPr lang="en-US" sz="900" dirty="0">
                <a:solidFill>
                  <a:srgbClr val="C8E8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Сезонная чистка гардероба</a:t>
            </a:r>
            <a:endParaRPr lang="en-US" sz="900" dirty="0"/>
          </a:p>
          <a:p>
            <a:pPr marL="342900" indent="-342900">
              <a:buSzPct val="100000"/>
              <a:buChar char="▪"/>
            </a:pPr>
            <a:r>
              <a:rPr lang="en-US" sz="900" dirty="0">
                <a:solidFill>
                  <a:srgbClr val="C8E8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План образов для путешествий</a:t>
            </a:r>
            <a:endParaRPr lang="en-US" sz="900" dirty="0"/>
          </a:p>
          <a:p>
            <a:pPr marL="342900" indent="-342900">
              <a:buSzPct val="100000"/>
              <a:buChar char="▪"/>
            </a:pPr>
            <a:r>
              <a:rPr lang="en-US" sz="900" dirty="0">
                <a:solidFill>
                  <a:srgbClr val="C8E8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Разовая оплата — высокая маржа</a:t>
            </a:r>
            <a:endParaRPr lang="en-US" sz="900" dirty="0"/>
          </a:p>
        </p:txBody>
      </p:sp>
      <p:sp>
        <p:nvSpPr>
          <p:cNvPr id="26" name="Shape 24"/>
          <p:cNvSpPr/>
          <p:nvPr/>
        </p:nvSpPr>
        <p:spPr>
          <a:xfrm>
            <a:off x="4645152" y="3346704"/>
            <a:ext cx="4041648" cy="1517904"/>
          </a:xfrm>
          <a:prstGeom prst="rect">
            <a:avLst/>
          </a:prstGeom>
          <a:solidFill>
            <a:srgbClr val="0F2119"/>
          </a:solidFill>
          <a:ln w="9525">
            <a:solidFill>
              <a:srgbClr val="2A4D3A"/>
            </a:solidFill>
            <a:prstDash val="solid"/>
          </a:ln>
        </p:spPr>
      </p:sp>
      <p:sp>
        <p:nvSpPr>
          <p:cNvPr id="27" name="Shape 25"/>
          <p:cNvSpPr/>
          <p:nvPr/>
        </p:nvSpPr>
        <p:spPr>
          <a:xfrm>
            <a:off x="4645152" y="3346704"/>
            <a:ext cx="4041648" cy="36576"/>
          </a:xfrm>
          <a:prstGeom prst="rect">
            <a:avLst/>
          </a:prstGeom>
          <a:solidFill>
            <a:srgbClr val="1D9E75"/>
          </a:solidFill>
          <a:ln w="12700">
            <a:solidFill>
              <a:srgbClr val="1D9E75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4828032" y="3511296"/>
            <a:ext cx="786384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5DCA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04</a:t>
            </a:r>
            <a:endParaRPr lang="en-US" sz="2000" dirty="0"/>
          </a:p>
        </p:txBody>
      </p:sp>
      <p:sp>
        <p:nvSpPr>
          <p:cNvPr id="29" name="Shape 27"/>
          <p:cNvSpPr/>
          <p:nvPr/>
        </p:nvSpPr>
        <p:spPr>
          <a:xfrm>
            <a:off x="7845552" y="3529584"/>
            <a:ext cx="658368" cy="274320"/>
          </a:xfrm>
          <a:prstGeom prst="roundRect">
            <a:avLst>
              <a:gd name="adj" fmla="val 13333"/>
            </a:avLst>
          </a:prstGeom>
          <a:solidFill>
            <a:srgbClr val="1D9E75"/>
          </a:solidFill>
          <a:ln w="12700">
            <a:solidFill>
              <a:srgbClr val="1D9E75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7845552" y="3529584"/>
            <a:ext cx="658368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0A181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5%+</a:t>
            </a:r>
            <a:endParaRPr lang="en-US" sz="1000" dirty="0"/>
          </a:p>
        </p:txBody>
      </p:sp>
      <p:sp>
        <p:nvSpPr>
          <p:cNvPr id="31" name="Text 29"/>
          <p:cNvSpPr/>
          <p:nvPr/>
        </p:nvSpPr>
        <p:spPr>
          <a:xfrm>
            <a:off x="4828032" y="3877056"/>
            <a:ext cx="3675888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b="1" dirty="0">
                <a:solidFill>
                  <a:srgbClr val="F0FAF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B2B-контракты</a:t>
            </a:r>
            <a:endParaRPr lang="en-US" sz="1250" dirty="0"/>
          </a:p>
        </p:txBody>
      </p:sp>
      <p:sp>
        <p:nvSpPr>
          <p:cNvPr id="32" name="Text 30"/>
          <p:cNvSpPr/>
          <p:nvPr/>
        </p:nvSpPr>
        <p:spPr>
          <a:xfrm>
            <a:off x="4828032" y="4133088"/>
            <a:ext cx="3675888" cy="67665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buSzPct val="100000"/>
              <a:buChar char="▪"/>
            </a:pPr>
            <a:r>
              <a:rPr lang="en-US" sz="900" dirty="0">
                <a:solidFill>
                  <a:srgbClr val="C8E8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Специальная версия для магазинов</a:t>
            </a:r>
            <a:endParaRPr lang="en-US" sz="900" dirty="0"/>
          </a:p>
          <a:p>
            <a:pPr marL="342900" indent="-342900">
              <a:buSzPct val="100000"/>
              <a:buChar char="▪"/>
            </a:pPr>
            <a:r>
              <a:rPr lang="en-US" sz="900" dirty="0">
                <a:solidFill>
                  <a:srgbClr val="C8E8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Корпоративное управление формой</a:t>
            </a:r>
            <a:endParaRPr lang="en-US" sz="900" dirty="0"/>
          </a:p>
          <a:p>
            <a:pPr marL="342900" indent="-342900">
              <a:buSzPct val="100000"/>
              <a:buChar char="▪"/>
            </a:pPr>
            <a:r>
              <a:rPr lang="en-US" sz="900" dirty="0">
                <a:solidFill>
                  <a:srgbClr val="C8E8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$100-500/мес за контракт</a:t>
            </a:r>
            <a:endParaRPr lang="en-US" sz="900" dirty="0"/>
          </a:p>
          <a:p>
            <a:pPr marL="342900" indent="-342900">
              <a:buSzPct val="100000"/>
              <a:buChar char="▪"/>
            </a:pPr>
            <a:r>
              <a:rPr lang="en-US" sz="900" dirty="0">
                <a:solidFill>
                  <a:srgbClr val="C8E8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Большой потенциал на следующем этапе</a:t>
            </a:r>
            <a:endParaRPr lang="en-US" sz="900" dirty="0"/>
          </a:p>
        </p:txBody>
      </p:sp>
      <p:sp>
        <p:nvSpPr>
          <p:cNvPr id="33" name="Shape 31"/>
          <p:cNvSpPr/>
          <p:nvPr/>
        </p:nvSpPr>
        <p:spPr>
          <a:xfrm>
            <a:off x="457200" y="4937760"/>
            <a:ext cx="146304" cy="146304"/>
          </a:xfrm>
          <a:prstGeom prst="rect">
            <a:avLst/>
          </a:prstGeom>
          <a:solidFill>
            <a:srgbClr val="1D9E75"/>
          </a:solidFill>
          <a:ln w="12700">
            <a:solidFill>
              <a:srgbClr val="1D9E75"/>
            </a:solidFill>
            <a:prstDash val="solid"/>
          </a:ln>
        </p:spPr>
      </p:sp>
      <p:sp>
        <p:nvSpPr>
          <p:cNvPr id="34" name="Text 32"/>
          <p:cNvSpPr/>
          <p:nvPr/>
        </p:nvSpPr>
        <p:spPr>
          <a:xfrm>
            <a:off x="658368" y="4864608"/>
            <a:ext cx="27432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C8E8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Garderop ai</a:t>
            </a:r>
            <a:endParaRPr lang="en-US" sz="1000" dirty="0"/>
          </a:p>
        </p:txBody>
      </p:sp>
      <p:sp>
        <p:nvSpPr>
          <p:cNvPr id="35" name="Text 33"/>
          <p:cNvSpPr/>
          <p:nvPr/>
        </p:nvSpPr>
        <p:spPr>
          <a:xfrm>
            <a:off x="8229600" y="4864608"/>
            <a:ext cx="6400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5A70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07 / 15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A181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57200" y="411480"/>
            <a:ext cx="164592" cy="36576"/>
          </a:xfrm>
          <a:prstGeom prst="rect">
            <a:avLst/>
          </a:prstGeom>
          <a:solidFill>
            <a:srgbClr val="1D9E75"/>
          </a:solidFill>
          <a:ln w="12700">
            <a:solidFill>
              <a:srgbClr val="1D9E75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685800" y="310896"/>
            <a:ext cx="3657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1D9E7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08  СТРАТЕГИЯ ПРОДАЖ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457200" y="658368"/>
            <a:ext cx="822960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spc="-100" kern="0" dirty="0">
                <a:solidFill>
                  <a:srgbClr val="F0FAF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Месяц бесплатно → не подписаться невозможно</a:t>
            </a:r>
            <a:endParaRPr lang="en-US" sz="3000" dirty="0"/>
          </a:p>
        </p:txBody>
      </p:sp>
      <p:sp>
        <p:nvSpPr>
          <p:cNvPr id="5" name="Shape 3"/>
          <p:cNvSpPr/>
          <p:nvPr/>
        </p:nvSpPr>
        <p:spPr>
          <a:xfrm>
            <a:off x="457200" y="1691640"/>
            <a:ext cx="1295400" cy="2194560"/>
          </a:xfrm>
          <a:prstGeom prst="rect">
            <a:avLst/>
          </a:prstGeom>
          <a:solidFill>
            <a:srgbClr val="0F2119"/>
          </a:solidFill>
          <a:ln w="9525">
            <a:solidFill>
              <a:srgbClr val="2A4D3A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457200" y="1691640"/>
            <a:ext cx="1295400" cy="54864"/>
          </a:xfrm>
          <a:prstGeom prst="rect">
            <a:avLst/>
          </a:prstGeom>
          <a:solidFill>
            <a:srgbClr val="1D9E75"/>
          </a:solidFill>
          <a:ln w="12700">
            <a:solidFill>
              <a:srgbClr val="1D9E75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548640" y="1819656"/>
            <a:ext cx="11125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100" kern="0" dirty="0">
                <a:solidFill>
                  <a:srgbClr val="5DCA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День 1</a:t>
            </a:r>
            <a:endParaRPr lang="en-US" sz="900" dirty="0"/>
          </a:p>
        </p:txBody>
      </p:sp>
      <p:sp>
        <p:nvSpPr>
          <p:cNvPr id="8" name="Text 6"/>
          <p:cNvSpPr/>
          <p:nvPr/>
        </p:nvSpPr>
        <p:spPr>
          <a:xfrm>
            <a:off x="548640" y="2075688"/>
            <a:ext cx="11125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00" b="1" dirty="0">
                <a:solidFill>
                  <a:srgbClr val="F0FAF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 месяц Pro бесплатно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548640" y="2569464"/>
            <a:ext cx="1112520" cy="124358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850" dirty="0">
                <a:solidFill>
                  <a:srgbClr val="C8E8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Сразу чувствует Premium. Все функции открыты.</a:t>
            </a:r>
            <a:endParaRPr lang="en-US" sz="850" dirty="0"/>
          </a:p>
        </p:txBody>
      </p:sp>
      <p:sp>
        <p:nvSpPr>
          <p:cNvPr id="10" name="Shape 8"/>
          <p:cNvSpPr/>
          <p:nvPr/>
        </p:nvSpPr>
        <p:spPr>
          <a:xfrm>
            <a:off x="1844040" y="1691640"/>
            <a:ext cx="1295400" cy="2194560"/>
          </a:xfrm>
          <a:prstGeom prst="rect">
            <a:avLst/>
          </a:prstGeom>
          <a:solidFill>
            <a:srgbClr val="0F2119"/>
          </a:solidFill>
          <a:ln w="9525">
            <a:solidFill>
              <a:srgbClr val="2A4D3A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1844040" y="1691640"/>
            <a:ext cx="1295400" cy="54864"/>
          </a:xfrm>
          <a:prstGeom prst="rect">
            <a:avLst/>
          </a:prstGeom>
          <a:solidFill>
            <a:srgbClr val="1D9E75"/>
          </a:solidFill>
          <a:ln w="12700">
            <a:solidFill>
              <a:srgbClr val="1D9E75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1935480" y="1819656"/>
            <a:ext cx="11125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100" kern="0" dirty="0">
                <a:solidFill>
                  <a:srgbClr val="5DCA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1-7 дни</a:t>
            </a:r>
            <a:endParaRPr lang="en-US" sz="900" dirty="0"/>
          </a:p>
        </p:txBody>
      </p:sp>
      <p:sp>
        <p:nvSpPr>
          <p:cNvPr id="13" name="Text 11"/>
          <p:cNvSpPr/>
          <p:nvPr/>
        </p:nvSpPr>
        <p:spPr>
          <a:xfrm>
            <a:off x="1935480" y="2075688"/>
            <a:ext cx="11125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00" b="1" dirty="0">
                <a:solidFill>
                  <a:srgbClr val="F0FAF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Становится привычкой</a:t>
            </a:r>
            <a:endParaRPr lang="en-US" sz="1100" dirty="0"/>
          </a:p>
        </p:txBody>
      </p:sp>
      <p:sp>
        <p:nvSpPr>
          <p:cNvPr id="14" name="Text 12"/>
          <p:cNvSpPr/>
          <p:nvPr/>
        </p:nvSpPr>
        <p:spPr>
          <a:xfrm>
            <a:off x="1935480" y="2569464"/>
            <a:ext cx="1112520" cy="124358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850" dirty="0">
                <a:solidFill>
                  <a:srgbClr val="C8E8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Каждое утро — AI-рекомендация. Добавляет вещи. Подключает семью.</a:t>
            </a:r>
            <a:endParaRPr lang="en-US" sz="850" dirty="0"/>
          </a:p>
        </p:txBody>
      </p:sp>
      <p:sp>
        <p:nvSpPr>
          <p:cNvPr id="15" name="Shape 13"/>
          <p:cNvSpPr/>
          <p:nvPr/>
        </p:nvSpPr>
        <p:spPr>
          <a:xfrm>
            <a:off x="3230880" y="1691640"/>
            <a:ext cx="1295400" cy="2194560"/>
          </a:xfrm>
          <a:prstGeom prst="rect">
            <a:avLst/>
          </a:prstGeom>
          <a:solidFill>
            <a:srgbClr val="0F2119"/>
          </a:solidFill>
          <a:ln w="9525">
            <a:solidFill>
              <a:srgbClr val="2A4D3A"/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3230880" y="1691640"/>
            <a:ext cx="1295400" cy="54864"/>
          </a:xfrm>
          <a:prstGeom prst="rect">
            <a:avLst/>
          </a:prstGeom>
          <a:solidFill>
            <a:srgbClr val="1D9E75"/>
          </a:solidFill>
          <a:ln w="12700">
            <a:solidFill>
              <a:srgbClr val="1D9E75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3322320" y="1819656"/>
            <a:ext cx="11125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100" kern="0" dirty="0">
                <a:solidFill>
                  <a:srgbClr val="5DCA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8-25 дни</a:t>
            </a:r>
            <a:endParaRPr lang="en-US" sz="900" dirty="0"/>
          </a:p>
        </p:txBody>
      </p:sp>
      <p:sp>
        <p:nvSpPr>
          <p:cNvPr id="18" name="Text 16"/>
          <p:cNvSpPr/>
          <p:nvPr/>
        </p:nvSpPr>
        <p:spPr>
          <a:xfrm>
            <a:off x="3322320" y="2075688"/>
            <a:ext cx="11125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00" b="1" dirty="0">
                <a:solidFill>
                  <a:srgbClr val="F0FAF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Входит в жизнь</a:t>
            </a:r>
            <a:endParaRPr lang="en-US" sz="1100" dirty="0"/>
          </a:p>
        </p:txBody>
      </p:sp>
      <p:sp>
        <p:nvSpPr>
          <p:cNvPr id="19" name="Text 17"/>
          <p:cNvSpPr/>
          <p:nvPr/>
        </p:nvSpPr>
        <p:spPr>
          <a:xfrm>
            <a:off x="3322320" y="2569464"/>
            <a:ext cx="1112520" cy="124358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850" dirty="0">
                <a:solidFill>
                  <a:srgbClr val="C8E8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Добавлено 50+ вещей. Без приложения уже не представляет.</a:t>
            </a:r>
            <a:endParaRPr lang="en-US" sz="850" dirty="0"/>
          </a:p>
        </p:txBody>
      </p:sp>
      <p:sp>
        <p:nvSpPr>
          <p:cNvPr id="20" name="Shape 18"/>
          <p:cNvSpPr/>
          <p:nvPr/>
        </p:nvSpPr>
        <p:spPr>
          <a:xfrm>
            <a:off x="4617720" y="1691640"/>
            <a:ext cx="1295400" cy="2194560"/>
          </a:xfrm>
          <a:prstGeom prst="rect">
            <a:avLst/>
          </a:prstGeom>
          <a:solidFill>
            <a:srgbClr val="0F2119"/>
          </a:solidFill>
          <a:ln w="9525">
            <a:solidFill>
              <a:srgbClr val="2A4D3A"/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4617720" y="1691640"/>
            <a:ext cx="1295400" cy="54864"/>
          </a:xfrm>
          <a:prstGeom prst="rect">
            <a:avLst/>
          </a:prstGeom>
          <a:solidFill>
            <a:srgbClr val="F0C975"/>
          </a:solidFill>
          <a:ln w="12700">
            <a:solidFill>
              <a:srgbClr val="1D9E75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4709160" y="1819656"/>
            <a:ext cx="11125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100" kern="0" dirty="0">
                <a:solidFill>
                  <a:srgbClr val="5DCA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День 25</a:t>
            </a:r>
            <a:endParaRPr lang="en-US" sz="900" dirty="0"/>
          </a:p>
        </p:txBody>
      </p:sp>
      <p:sp>
        <p:nvSpPr>
          <p:cNvPr id="23" name="Text 21"/>
          <p:cNvSpPr/>
          <p:nvPr/>
        </p:nvSpPr>
        <p:spPr>
          <a:xfrm>
            <a:off x="4709160" y="2075688"/>
            <a:ext cx="11125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00" b="1" dirty="0">
                <a:solidFill>
                  <a:srgbClr val="F0FAF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Предупреждение</a:t>
            </a:r>
            <a:endParaRPr lang="en-US" sz="1100" dirty="0"/>
          </a:p>
        </p:txBody>
      </p:sp>
      <p:sp>
        <p:nvSpPr>
          <p:cNvPr id="24" name="Text 22"/>
          <p:cNvSpPr/>
          <p:nvPr/>
        </p:nvSpPr>
        <p:spPr>
          <a:xfrm>
            <a:off x="4709160" y="2569464"/>
            <a:ext cx="1112520" cy="124358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850" dirty="0">
                <a:solidFill>
                  <a:srgbClr val="C8E8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"Pro закончится через 5 дней — 17 из 47 вещей станут невидимы."</a:t>
            </a:r>
            <a:endParaRPr lang="en-US" sz="850" dirty="0"/>
          </a:p>
        </p:txBody>
      </p:sp>
      <p:sp>
        <p:nvSpPr>
          <p:cNvPr id="25" name="Shape 23"/>
          <p:cNvSpPr/>
          <p:nvPr/>
        </p:nvSpPr>
        <p:spPr>
          <a:xfrm>
            <a:off x="6004560" y="1691640"/>
            <a:ext cx="1295400" cy="2194560"/>
          </a:xfrm>
          <a:prstGeom prst="rect">
            <a:avLst/>
          </a:prstGeom>
          <a:solidFill>
            <a:srgbClr val="0F2119"/>
          </a:solidFill>
          <a:ln w="9525">
            <a:solidFill>
              <a:srgbClr val="2A4D3A"/>
            </a:solidFill>
            <a:prstDash val="solid"/>
          </a:ln>
        </p:spPr>
      </p:sp>
      <p:sp>
        <p:nvSpPr>
          <p:cNvPr id="26" name="Shape 24"/>
          <p:cNvSpPr/>
          <p:nvPr/>
        </p:nvSpPr>
        <p:spPr>
          <a:xfrm>
            <a:off x="6004560" y="1691640"/>
            <a:ext cx="1295400" cy="54864"/>
          </a:xfrm>
          <a:prstGeom prst="rect">
            <a:avLst/>
          </a:prstGeom>
          <a:solidFill>
            <a:srgbClr val="F0C975"/>
          </a:solidFill>
          <a:ln w="12700">
            <a:solidFill>
              <a:srgbClr val="1D9E75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6096000" y="1819656"/>
            <a:ext cx="11125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100" kern="0" dirty="0">
                <a:solidFill>
                  <a:srgbClr val="5DCA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День 28-29</a:t>
            </a:r>
            <a:endParaRPr lang="en-US" sz="900" dirty="0"/>
          </a:p>
        </p:txBody>
      </p:sp>
      <p:sp>
        <p:nvSpPr>
          <p:cNvPr id="28" name="Text 26"/>
          <p:cNvSpPr/>
          <p:nvPr/>
        </p:nvSpPr>
        <p:spPr>
          <a:xfrm>
            <a:off x="6096000" y="2075688"/>
            <a:ext cx="11125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00" b="1" dirty="0">
                <a:solidFill>
                  <a:srgbClr val="F0FAF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Спецпредложение</a:t>
            </a:r>
            <a:endParaRPr lang="en-US" sz="1100" dirty="0"/>
          </a:p>
        </p:txBody>
      </p:sp>
      <p:sp>
        <p:nvSpPr>
          <p:cNvPr id="29" name="Text 27"/>
          <p:cNvSpPr/>
          <p:nvPr/>
        </p:nvSpPr>
        <p:spPr>
          <a:xfrm>
            <a:off x="6096000" y="2569464"/>
            <a:ext cx="1112520" cy="124358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850" dirty="0">
                <a:solidFill>
                  <a:srgbClr val="C8E8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"Годовой Pro: 269,000 сум — 2 месяца бесплатно. Только 48 часов."</a:t>
            </a:r>
            <a:endParaRPr lang="en-US" sz="850" dirty="0"/>
          </a:p>
        </p:txBody>
      </p:sp>
      <p:sp>
        <p:nvSpPr>
          <p:cNvPr id="30" name="Shape 28"/>
          <p:cNvSpPr/>
          <p:nvPr/>
        </p:nvSpPr>
        <p:spPr>
          <a:xfrm>
            <a:off x="7391400" y="1691640"/>
            <a:ext cx="1295400" cy="2194560"/>
          </a:xfrm>
          <a:prstGeom prst="rect">
            <a:avLst/>
          </a:prstGeom>
          <a:solidFill>
            <a:srgbClr val="0F2119"/>
          </a:solidFill>
          <a:ln w="9525">
            <a:solidFill>
              <a:srgbClr val="2A4D3A"/>
            </a:solidFill>
            <a:prstDash val="solid"/>
          </a:ln>
        </p:spPr>
      </p:sp>
      <p:sp>
        <p:nvSpPr>
          <p:cNvPr id="31" name="Shape 29"/>
          <p:cNvSpPr/>
          <p:nvPr/>
        </p:nvSpPr>
        <p:spPr>
          <a:xfrm>
            <a:off x="7391400" y="1691640"/>
            <a:ext cx="1295400" cy="54864"/>
          </a:xfrm>
          <a:prstGeom prst="rect">
            <a:avLst/>
          </a:prstGeom>
          <a:solidFill>
            <a:srgbClr val="F0C975"/>
          </a:solidFill>
          <a:ln w="12700">
            <a:solidFill>
              <a:srgbClr val="1D9E75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7482840" y="1819656"/>
            <a:ext cx="11125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100" kern="0" dirty="0">
                <a:solidFill>
                  <a:srgbClr val="5DCA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День 30+</a:t>
            </a:r>
            <a:endParaRPr lang="en-US" sz="900" dirty="0"/>
          </a:p>
        </p:txBody>
      </p:sp>
      <p:sp>
        <p:nvSpPr>
          <p:cNvPr id="33" name="Text 31"/>
          <p:cNvSpPr/>
          <p:nvPr/>
        </p:nvSpPr>
        <p:spPr>
          <a:xfrm>
            <a:off x="7482840" y="2075688"/>
            <a:ext cx="11125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00" b="1" dirty="0">
                <a:solidFill>
                  <a:srgbClr val="F0FAF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Лимиты включаются</a:t>
            </a:r>
            <a:endParaRPr lang="en-US" sz="1100" dirty="0"/>
          </a:p>
        </p:txBody>
      </p:sp>
      <p:sp>
        <p:nvSpPr>
          <p:cNvPr id="34" name="Text 32"/>
          <p:cNvSpPr/>
          <p:nvPr/>
        </p:nvSpPr>
        <p:spPr>
          <a:xfrm>
            <a:off x="7482840" y="2569464"/>
            <a:ext cx="1112520" cy="124358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850" dirty="0">
                <a:solidFill>
                  <a:srgbClr val="C8E8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Лимит 30 вещей. AI — 2/день. Семья скрыта. "Вернуть Pro" всегда на виду.</a:t>
            </a:r>
            <a:endParaRPr lang="en-US" sz="850" dirty="0"/>
          </a:p>
        </p:txBody>
      </p:sp>
      <p:sp>
        <p:nvSpPr>
          <p:cNvPr id="35" name="Shape 33"/>
          <p:cNvSpPr/>
          <p:nvPr/>
        </p:nvSpPr>
        <p:spPr>
          <a:xfrm>
            <a:off x="457200" y="4224528"/>
            <a:ext cx="8229600" cy="310896"/>
          </a:xfrm>
          <a:prstGeom prst="rect">
            <a:avLst/>
          </a:prstGeom>
          <a:solidFill>
            <a:srgbClr val="162C22"/>
          </a:solidFill>
          <a:ln w="12700">
            <a:solidFill>
              <a:srgbClr val="1D9E75"/>
            </a:solidFill>
            <a:prstDash val="solid"/>
          </a:ln>
        </p:spPr>
      </p:sp>
      <p:sp>
        <p:nvSpPr>
          <p:cNvPr id="36" name="Shape 34"/>
          <p:cNvSpPr/>
          <p:nvPr/>
        </p:nvSpPr>
        <p:spPr>
          <a:xfrm>
            <a:off x="457200" y="4224528"/>
            <a:ext cx="54864" cy="310896"/>
          </a:xfrm>
          <a:prstGeom prst="rect">
            <a:avLst/>
          </a:prstGeom>
          <a:solidFill>
            <a:srgbClr val="F0C975"/>
          </a:solidFill>
          <a:ln w="12700">
            <a:solidFill>
              <a:srgbClr val="F0C975"/>
            </a:solidFill>
            <a:prstDash val="solid"/>
          </a:ln>
        </p:spPr>
      </p:sp>
      <p:sp>
        <p:nvSpPr>
          <p:cNvPr id="37" name="Text 35"/>
          <p:cNvSpPr/>
          <p:nvPr/>
        </p:nvSpPr>
        <p:spPr>
          <a:xfrm>
            <a:off x="603504" y="4224528"/>
            <a:ext cx="795528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5DCA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Пользователь с 30+ добавленными вещами в 3 раза чаще оформляет Pro — страх потери работает</a:t>
            </a:r>
            <a:endParaRPr lang="en-US" sz="1000" dirty="0"/>
          </a:p>
        </p:txBody>
      </p:sp>
      <p:sp>
        <p:nvSpPr>
          <p:cNvPr id="38" name="Shape 36"/>
          <p:cNvSpPr/>
          <p:nvPr/>
        </p:nvSpPr>
        <p:spPr>
          <a:xfrm>
            <a:off x="457200" y="4937760"/>
            <a:ext cx="146304" cy="146304"/>
          </a:xfrm>
          <a:prstGeom prst="rect">
            <a:avLst/>
          </a:prstGeom>
          <a:solidFill>
            <a:srgbClr val="1D9E75"/>
          </a:solidFill>
          <a:ln w="12700">
            <a:solidFill>
              <a:srgbClr val="1D9E75"/>
            </a:solidFill>
            <a:prstDash val="solid"/>
          </a:ln>
        </p:spPr>
      </p:sp>
      <p:sp>
        <p:nvSpPr>
          <p:cNvPr id="39" name="Text 37"/>
          <p:cNvSpPr/>
          <p:nvPr/>
        </p:nvSpPr>
        <p:spPr>
          <a:xfrm>
            <a:off x="658368" y="4864608"/>
            <a:ext cx="27432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C8E8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Garderop ai</a:t>
            </a:r>
            <a:endParaRPr lang="en-US" sz="1000" dirty="0"/>
          </a:p>
        </p:txBody>
      </p:sp>
      <p:sp>
        <p:nvSpPr>
          <p:cNvPr id="40" name="Text 38"/>
          <p:cNvSpPr/>
          <p:nvPr/>
        </p:nvSpPr>
        <p:spPr>
          <a:xfrm>
            <a:off x="8229600" y="4864608"/>
            <a:ext cx="6400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5A70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08 / 15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16</Slides>
  <Notes>16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9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</vt:vector>
  </TitlesOfParts>
  <Company>Garderop ai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Garderop ai — Питч-дек для инвесторов • 2026</dc:title>
  <dc:subject>Первая в Узбекистане AI-платформа для управления гардеробом</dc:subject>
  <dc:creator>Garderop ai</dc:creator>
  <cp:lastModifiedBy>Garderop ai</cp:lastModifiedBy>
  <cp:revision>1</cp:revision>
  <dcterms:created xsi:type="dcterms:W3CDTF">2026-04-28T07:17:08Z</dcterms:created>
  <dcterms:modified xsi:type="dcterms:W3CDTF">2026-04-28T07:17:08Z</dcterms:modified>
</cp:coreProperties>
</file>